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37"/>
  </p:notesMasterIdLst>
  <p:handoutMasterIdLst>
    <p:handoutMasterId r:id="rId38"/>
  </p:handoutMasterIdLst>
  <p:sldIdLst>
    <p:sldId id="396" r:id="rId4"/>
    <p:sldId id="642" r:id="rId5"/>
    <p:sldId id="737" r:id="rId6"/>
    <p:sldId id="711" r:id="rId7"/>
    <p:sldId id="713" r:id="rId8"/>
    <p:sldId id="714" r:id="rId9"/>
    <p:sldId id="715" r:id="rId10"/>
    <p:sldId id="716" r:id="rId11"/>
    <p:sldId id="717" r:id="rId12"/>
    <p:sldId id="718" r:id="rId13"/>
    <p:sldId id="719" r:id="rId14"/>
    <p:sldId id="720" r:id="rId15"/>
    <p:sldId id="740" r:id="rId16"/>
    <p:sldId id="741" r:id="rId17"/>
    <p:sldId id="742" r:id="rId18"/>
    <p:sldId id="743" r:id="rId19"/>
    <p:sldId id="685" r:id="rId20"/>
    <p:sldId id="686" r:id="rId21"/>
    <p:sldId id="687" r:id="rId22"/>
    <p:sldId id="689" r:id="rId23"/>
    <p:sldId id="699" r:id="rId24"/>
    <p:sldId id="690" r:id="rId25"/>
    <p:sldId id="700" r:id="rId26"/>
    <p:sldId id="691" r:id="rId27"/>
    <p:sldId id="701" r:id="rId28"/>
    <p:sldId id="692" r:id="rId29"/>
    <p:sldId id="693" r:id="rId30"/>
    <p:sldId id="694" r:id="rId31"/>
    <p:sldId id="695" r:id="rId32"/>
    <p:sldId id="696" r:id="rId33"/>
    <p:sldId id="697" r:id="rId34"/>
    <p:sldId id="738" r:id="rId35"/>
    <p:sldId id="698" r:id="rId36"/>
  </p:sldIdLst>
  <p:sldSz cx="9144000" cy="5143500" type="screen16x9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002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924" y="-96"/>
      </p:cViewPr>
      <p:guideLst>
        <p:guide orient="horz" pos="1704"/>
        <p:guide pos="2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noProof="1" dirty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FD3D367-4252-48A5-8B96-51D95E89A97C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61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147" name="文本占位符 6145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Click to edit Master text styles</a:t>
            </a:r>
          </a:p>
          <a:p>
            <a:pPr marL="0" marR="0" lvl="1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Second level</a:t>
            </a:r>
          </a:p>
          <a:p>
            <a:pPr marL="0" marR="0" lvl="2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Third level</a:t>
            </a:r>
          </a:p>
          <a:p>
            <a:pPr marL="0" marR="0" lvl="3" indent="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Fourth level</a:t>
            </a:r>
          </a:p>
          <a:p>
            <a:pPr marL="0" marR="0" lvl="4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lvl="1" indent="228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lvl="2" indent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lvl="3" indent="685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lvl="4" indent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lvl="5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68263"/>
            <a:ext cx="2057400" cy="5075237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8263"/>
            <a:ext cx="6052930" cy="50752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6C39F1A-8B0B-4C19-B2DF-1786F951701A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A5166D-10F7-4553-A2D0-17F2D025A912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EADA8DC-7C00-4E4D-897A-CABCF574F9C8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AF00FFF-F3E9-4EFB-9E53-D76A1B93B817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F9EBCBE-17BB-44CB-96DA-3C65EEEE8B74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6DD211F-54FE-4CAE-9BD1-ED6EA9FBF677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1CD3D29-BBEE-4C0A-B0D3-EC6E1405F3B1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A2A9A0E-CC8F-4F8F-A6B2-3263F4EE36FF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F42E725-EDEA-4142-BF28-7A8B227A9C9A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D4B69AB-6EB3-431A-A225-63409720CFB7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FB8F870-EB69-4A62-98EB-14804064D0D6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vert="horz" wrap="square" lIns="45718" tIns="45718" rIns="45718" bIns="45718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4"/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1131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7" name="文本占位符 1025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t"/>
          <a:lstStyle/>
          <a:p>
            <a:pPr lvl="0" indent="-342900"/>
            <a:r>
              <a:rPr lang="en-US" altLang="zh-CN" dirty="0"/>
              <a:t>Click to edit Master text styles</a:t>
            </a:r>
          </a:p>
          <a:p>
            <a:pPr lvl="1" indent="-3259455"/>
            <a:r>
              <a:rPr lang="en-US" altLang="zh-CN" dirty="0"/>
              <a:t>Second level</a:t>
            </a:r>
          </a:p>
          <a:p>
            <a:pPr lvl="2" indent="-3038475"/>
            <a:r>
              <a:rPr lang="en-US" altLang="zh-CN" dirty="0"/>
              <a:t>Third level</a:t>
            </a:r>
          </a:p>
          <a:p>
            <a:pPr lvl="3" indent="-3634105"/>
            <a:r>
              <a:rPr lang="en-US" altLang="zh-CN" dirty="0"/>
              <a:t>Fourth level</a:t>
            </a:r>
          </a:p>
          <a:p>
            <a:pPr lvl="4" indent="-3634105"/>
            <a:r>
              <a:rPr lang="en-US" altLang="zh-CN" dirty="0"/>
              <a:t>Fifth level</a:t>
            </a:r>
          </a:p>
        </p:txBody>
      </p:sp>
      <p:sp>
        <p:nvSpPr>
          <p:cNvPr id="2" name="灯片编号占位符 1026"/>
          <p:cNvSpPr>
            <a:spLocks noGrp="1"/>
          </p:cNvSpPr>
          <p:nvPr>
            <p:ph type="sldNum" sz="quarter" idx="2"/>
          </p:nvPr>
        </p:nvSpPr>
        <p:spPr>
          <a:xfrm>
            <a:off x="8426450" y="4765675"/>
            <a:ext cx="257175" cy="269875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45718" tIns="45718" rIns="45718" bIns="45718" numCol="1" anchor="ctr" anchorCtr="0" compatLnSpc="1"/>
          <a:lstStyle>
            <a:lvl1pPr algn="r">
              <a:defRPr sz="1200" b="0" noProof="1" dirty="0">
                <a:solidFill>
                  <a:srgbClr val="888888"/>
                </a:solidFill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34E8625-9AF1-41C2-9B21-31C76D9A7268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5120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-7937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051" name="图片 5121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5122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lstStyle>
            <a:lvl1pPr algn="r">
              <a:defRPr sz="1200" b="0" noProof="1" dirty="0">
                <a:solidFill>
                  <a:srgbClr val="888888"/>
                </a:solidFill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1444778-223E-4CF4-B6A7-04A3CBCD9677}" type="slidenum">
              <a:rPr kumimoji="0" lang="zh-CN" altLang="en-US" sz="1200" b="0" i="0" u="none" strike="noStrike" kern="1200" cap="none" spc="0" normalizeH="0" baseline="0" noProof="1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ea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 noProof="1" dirty="0">
                <a:solidFill>
                  <a:srgbClr val="898989"/>
                </a:solidFill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1FDD982-653C-4858-95C9-547878939D00}" type="slidenum">
              <a:rPr kumimoji="0" lang="zh-CN" altLang="en-US" sz="1200" b="1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ea"/>
                <a:sym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宋体" panose="02010600030101010101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2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任意多边形 7168"/>
          <p:cNvSpPr/>
          <p:nvPr/>
        </p:nvSpPr>
        <p:spPr>
          <a:xfrm>
            <a:off x="-28575" y="4264025"/>
            <a:ext cx="9201150" cy="1263650"/>
          </a:xfrm>
          <a:custGeom>
            <a:avLst/>
            <a:gdLst/>
            <a:ahLst/>
            <a:cxnLst>
              <a:cxn ang="0">
                <a:pos x="0" y="494813"/>
              </a:cxn>
              <a:cxn ang="0">
                <a:pos x="4600575" y="0"/>
              </a:cxn>
              <a:cxn ang="0">
                <a:pos x="9201150" y="494813"/>
              </a:cxn>
              <a:cxn ang="0">
                <a:pos x="9201150" y="1263650"/>
              </a:cxn>
              <a:cxn ang="0">
                <a:pos x="0" y="1263650"/>
              </a:cxn>
              <a:cxn ang="0">
                <a:pos x="0" y="494813"/>
              </a:cxn>
            </a:cxnLst>
            <a:rect l="0" t="0" r="0" b="0"/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7410" name="图片 716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411" name="矩形 7170"/>
          <p:cNvSpPr/>
          <p:nvPr/>
        </p:nvSpPr>
        <p:spPr>
          <a:xfrm>
            <a:off x="-11112" y="-28575"/>
            <a:ext cx="9201150" cy="520065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lIns="45720" rIns="45720" anchor="ctr"/>
          <a:lstStyle/>
          <a:p>
            <a:pPr hangingPunct="0"/>
            <a:endParaRPr lang="en-US" altLang="en-US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17412" name="任意多边形 7171"/>
          <p:cNvSpPr/>
          <p:nvPr/>
        </p:nvSpPr>
        <p:spPr>
          <a:xfrm>
            <a:off x="-11112" y="4264025"/>
            <a:ext cx="9201150" cy="1263650"/>
          </a:xfrm>
          <a:custGeom>
            <a:avLst/>
            <a:gdLst/>
            <a:ahLst/>
            <a:cxnLst>
              <a:cxn ang="0">
                <a:pos x="0" y="494813"/>
              </a:cxn>
              <a:cxn ang="0">
                <a:pos x="4600576" y="0"/>
              </a:cxn>
              <a:cxn ang="0">
                <a:pos x="9201151" y="494813"/>
              </a:cxn>
              <a:cxn ang="0">
                <a:pos x="9201151" y="1263650"/>
              </a:cxn>
              <a:cxn ang="0">
                <a:pos x="0" y="1263650"/>
              </a:cxn>
              <a:cxn ang="0">
                <a:pos x="0" y="494813"/>
              </a:cxn>
            </a:cxnLst>
            <a:rect l="0" t="0" r="0" b="0"/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3" name="矩形 7172"/>
          <p:cNvSpPr/>
          <p:nvPr/>
        </p:nvSpPr>
        <p:spPr>
          <a:xfrm>
            <a:off x="3849688" y="4827588"/>
            <a:ext cx="1668462" cy="293687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t">
            <a:spAutoFit/>
          </a:bodyPr>
          <a:lstStyle/>
          <a:p>
            <a:pPr algn="ctr" hangingPunct="0"/>
            <a:r>
              <a:rPr lang="en-US" altLang="zh-CN" sz="1300" b="0" dirty="0">
                <a:solidFill>
                  <a:schemeClr val="accent1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www.xybsyw.com</a:t>
            </a:r>
          </a:p>
        </p:txBody>
      </p:sp>
      <p:pic>
        <p:nvPicPr>
          <p:cNvPr id="17414" name="图片 7173" descr="未标题-2-01.png"/>
          <p:cNvPicPr>
            <a:picLocks noChangeAspect="1"/>
          </p:cNvPicPr>
          <p:nvPr/>
        </p:nvPicPr>
        <p:blipFill>
          <a:blip r:embed="rId3"/>
          <a:srcRect l="11931" t="5841" r="17577" b="54250"/>
          <a:stretch>
            <a:fillRect/>
          </a:stretch>
        </p:blipFill>
        <p:spPr>
          <a:xfrm>
            <a:off x="811213" y="374650"/>
            <a:ext cx="7556500" cy="40989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175" name="矩形 7174"/>
          <p:cNvSpPr/>
          <p:nvPr/>
        </p:nvSpPr>
        <p:spPr>
          <a:xfrm>
            <a:off x="2305685" y="1898650"/>
            <a:ext cx="4218940" cy="583565"/>
          </a:xfrm>
          <a:prstGeom prst="rect">
            <a:avLst/>
          </a:prstGeom>
          <a:noFill/>
          <a:ln w="12700">
            <a:noFill/>
          </a:ln>
          <a:effectLst>
            <a:outerShdw algn="ctr" rotWithShape="0">
              <a:srgbClr val="000000">
                <a:alpha val="31424"/>
              </a:srgbClr>
            </a:outerShdw>
          </a:effectLst>
        </p:spPr>
        <p:txBody>
          <a:bodyPr wrap="square" lIns="45720" rIns="4572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微软雅黑" panose="020B0503020204020204" pitchFamily="34" charset="-122"/>
              </a:rPr>
              <a:t>学 生 端 操 作 指 南  </a:t>
            </a:r>
          </a:p>
        </p:txBody>
      </p:sp>
      <p:pic>
        <p:nvPicPr>
          <p:cNvPr id="17416" name="图片 7175" descr="xybsyw.logo--filtered.png"/>
          <p:cNvPicPr>
            <a:picLocks noChangeAspect="1"/>
          </p:cNvPicPr>
          <p:nvPr/>
        </p:nvPicPr>
        <p:blipFill>
          <a:blip r:embed="rId4"/>
          <a:srcRect l="21" r="69138"/>
          <a:stretch>
            <a:fillRect/>
          </a:stretch>
        </p:blipFill>
        <p:spPr>
          <a:xfrm>
            <a:off x="4365625" y="4416425"/>
            <a:ext cx="439738" cy="419100"/>
          </a:xfrm>
          <a:prstGeom prst="rect">
            <a:avLst/>
          </a:prstGeom>
          <a:noFill/>
          <a:ln w="12700">
            <a:noFill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>
            <a:off x="915988" y="4233863"/>
            <a:ext cx="274638" cy="271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6626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提交周日志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00" y="1000125"/>
            <a:ext cx="1690688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" name="矩形 26"/>
          <p:cNvSpPr/>
          <p:nvPr/>
        </p:nvSpPr>
        <p:spPr>
          <a:xfrm>
            <a:off x="669925" y="3629025"/>
            <a:ext cx="376238" cy="37782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6629" name="文本框 11"/>
          <p:cNvSpPr txBox="1"/>
          <p:nvPr/>
        </p:nvSpPr>
        <p:spPr>
          <a:xfrm>
            <a:off x="12700" y="4141788"/>
            <a:ext cx="1177925" cy="4111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我的</a:t>
            </a: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--</a:t>
            </a:r>
            <a:endParaRPr lang="zh-CN" altLang="en-US" b="0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6630" name="文本框 12"/>
          <p:cNvSpPr txBox="1"/>
          <p:nvPr/>
        </p:nvSpPr>
        <p:spPr>
          <a:xfrm>
            <a:off x="833438" y="4184650"/>
            <a:ext cx="439737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180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zh-CN" sz="180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+</a:t>
            </a:r>
          </a:p>
        </p:txBody>
      </p:sp>
      <p:sp>
        <p:nvSpPr>
          <p:cNvPr id="26631" name="文本框 17"/>
          <p:cNvSpPr txBox="1"/>
          <p:nvPr/>
        </p:nvSpPr>
        <p:spPr>
          <a:xfrm>
            <a:off x="1619250" y="4141788"/>
            <a:ext cx="1690688" cy="4111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点击</a:t>
            </a: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“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周日志</a:t>
            </a: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”</a:t>
            </a:r>
            <a:endParaRPr lang="zh-CN" altLang="en-US" b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6632" name="文本框 18"/>
          <p:cNvSpPr txBox="1"/>
          <p:nvPr/>
        </p:nvSpPr>
        <p:spPr>
          <a:xfrm>
            <a:off x="3571875" y="4184650"/>
            <a:ext cx="1690688" cy="7318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3.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选择需要写周日志的实习计划</a:t>
            </a:r>
            <a:endParaRPr lang="zh-CN" altLang="en-US" b="0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6633" name="文本框 19"/>
          <p:cNvSpPr txBox="1"/>
          <p:nvPr/>
        </p:nvSpPr>
        <p:spPr>
          <a:xfrm>
            <a:off x="5394325" y="4143375"/>
            <a:ext cx="1809750" cy="4095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4.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编辑内容</a:t>
            </a: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--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发布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3238" y="1000125"/>
            <a:ext cx="1690688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75" y="1000125"/>
            <a:ext cx="1690688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4325" y="1000125"/>
            <a:ext cx="1689100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5" name="文本框 24"/>
          <p:cNvSpPr txBox="1"/>
          <p:nvPr/>
        </p:nvSpPr>
        <p:spPr>
          <a:xfrm>
            <a:off x="-41275" y="398463"/>
            <a:ext cx="707072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提交周日志</a:t>
            </a:r>
            <a:endParaRPr kumimoji="0" lang="zh-CN" altLang="en-US" b="0" kern="1200" cap="none" spc="0" normalizeH="0" baseline="0" noProof="1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sp>
        <p:nvSpPr>
          <p:cNvPr id="26639" name="文本框 5"/>
          <p:cNvSpPr txBox="1"/>
          <p:nvPr/>
        </p:nvSpPr>
        <p:spPr>
          <a:xfrm>
            <a:off x="4959350" y="342900"/>
            <a:ext cx="2014538" cy="4095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草稿箱在这里哟</a:t>
            </a:r>
            <a:r>
              <a:rPr lang="en-US" altLang="zh-CN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~~</a:t>
            </a:r>
          </a:p>
        </p:txBody>
      </p:sp>
      <p:sp>
        <p:nvSpPr>
          <p:cNvPr id="8" name="矩形 7"/>
          <p:cNvSpPr/>
          <p:nvPr/>
        </p:nvSpPr>
        <p:spPr>
          <a:xfrm>
            <a:off x="5394325" y="1479550"/>
            <a:ext cx="1635125" cy="23177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6642" name="文本框 21"/>
          <p:cNvSpPr txBox="1"/>
          <p:nvPr/>
        </p:nvSpPr>
        <p:spPr>
          <a:xfrm>
            <a:off x="7083425" y="1000125"/>
            <a:ext cx="2014538" cy="7318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关联日期必须在实习时间范围内</a:t>
            </a:r>
          </a:p>
        </p:txBody>
      </p:sp>
      <p:sp>
        <p:nvSpPr>
          <p:cNvPr id="24" name="矩形 23"/>
          <p:cNvSpPr/>
          <p:nvPr/>
        </p:nvSpPr>
        <p:spPr>
          <a:xfrm>
            <a:off x="6515100" y="3776663"/>
            <a:ext cx="569913" cy="23018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6645" name="文本框 27"/>
          <p:cNvSpPr txBox="1"/>
          <p:nvPr/>
        </p:nvSpPr>
        <p:spPr>
          <a:xfrm>
            <a:off x="7083425" y="3217863"/>
            <a:ext cx="2014538" cy="4111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这里有字数要求</a:t>
            </a:r>
            <a:r>
              <a:rPr lang="en-US" altLang="zh-CN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~~</a:t>
            </a:r>
          </a:p>
        </p:txBody>
      </p:sp>
      <p:sp>
        <p:nvSpPr>
          <p:cNvPr id="6" name=" 160"/>
          <p:cNvSpPr/>
          <p:nvPr/>
        </p:nvSpPr>
        <p:spPr>
          <a:xfrm rot="9900000">
            <a:off x="845820" y="339217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 160"/>
          <p:cNvSpPr/>
          <p:nvPr/>
        </p:nvSpPr>
        <p:spPr>
          <a:xfrm rot="14580000">
            <a:off x="2030730" y="342011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" name=" 160"/>
          <p:cNvSpPr/>
          <p:nvPr/>
        </p:nvSpPr>
        <p:spPr>
          <a:xfrm rot="9360000">
            <a:off x="5093970" y="85852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" name=" 160"/>
          <p:cNvSpPr/>
          <p:nvPr/>
        </p:nvSpPr>
        <p:spPr>
          <a:xfrm rot="10800000">
            <a:off x="6974205" y="131191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" name=" 160"/>
          <p:cNvSpPr/>
          <p:nvPr/>
        </p:nvSpPr>
        <p:spPr>
          <a:xfrm rot="10260000">
            <a:off x="7213600" y="357949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56250" y="1000125"/>
            <a:ext cx="1689100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9813" y="1000125"/>
            <a:ext cx="1690688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651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实习评价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个人评价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" y="1000125"/>
            <a:ext cx="1690688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653" name="文本框 11"/>
          <p:cNvSpPr txBox="1"/>
          <p:nvPr/>
        </p:nvSpPr>
        <p:spPr>
          <a:xfrm>
            <a:off x="-41275" y="4141788"/>
            <a:ext cx="1744663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我的</a:t>
            </a: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--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实习评价</a:t>
            </a:r>
          </a:p>
        </p:txBody>
      </p:sp>
      <p:sp>
        <p:nvSpPr>
          <p:cNvPr id="27654" name="文本框 17"/>
          <p:cNvSpPr txBox="1"/>
          <p:nvPr/>
        </p:nvSpPr>
        <p:spPr>
          <a:xfrm>
            <a:off x="1773238" y="4141788"/>
            <a:ext cx="1798637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2.“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实习过程</a:t>
            </a: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”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评价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-41275" y="398463"/>
            <a:ext cx="707072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实习评价</a:t>
            </a:r>
            <a:r>
              <a:rPr kumimoji="0" lang="en-US" altLang="zh-CN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个人评价</a:t>
            </a:r>
            <a:endParaRPr kumimoji="0" lang="zh-CN" altLang="en-US" sz="2400" b="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1275" y="2792413"/>
            <a:ext cx="1635125" cy="23018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82775" y="1000125"/>
            <a:ext cx="1689100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3638" y="1000125"/>
            <a:ext cx="1689100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659" name="文本框 20"/>
          <p:cNvSpPr txBox="1"/>
          <p:nvPr/>
        </p:nvSpPr>
        <p:spPr>
          <a:xfrm>
            <a:off x="3649663" y="4143375"/>
            <a:ext cx="1798637" cy="3698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3.“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老师</a:t>
            </a: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”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评价</a:t>
            </a:r>
          </a:p>
        </p:txBody>
      </p:sp>
      <p:sp>
        <p:nvSpPr>
          <p:cNvPr id="27660" name="文本框 22"/>
          <p:cNvSpPr txBox="1"/>
          <p:nvPr/>
        </p:nvSpPr>
        <p:spPr>
          <a:xfrm>
            <a:off x="5591175" y="4143375"/>
            <a:ext cx="1798638" cy="3698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4.“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校友邦</a:t>
            </a: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”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评价</a:t>
            </a:r>
          </a:p>
        </p:txBody>
      </p:sp>
      <p:sp>
        <p:nvSpPr>
          <p:cNvPr id="27661" name="文本框 29"/>
          <p:cNvSpPr txBox="1"/>
          <p:nvPr/>
        </p:nvSpPr>
        <p:spPr>
          <a:xfrm>
            <a:off x="7389813" y="4143375"/>
            <a:ext cx="1798637" cy="3698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5.“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课程</a:t>
            </a: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”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评价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实习评价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企业评价</a:t>
            </a:r>
          </a:p>
        </p:txBody>
      </p:sp>
      <p:sp>
        <p:nvSpPr>
          <p:cNvPr id="28674" name="文本框 11"/>
          <p:cNvSpPr txBox="1"/>
          <p:nvPr/>
        </p:nvSpPr>
        <p:spPr>
          <a:xfrm>
            <a:off x="120650" y="4513263"/>
            <a:ext cx="174625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我的</a:t>
            </a: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--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实习评价</a:t>
            </a:r>
          </a:p>
        </p:txBody>
      </p:sp>
      <p:sp>
        <p:nvSpPr>
          <p:cNvPr id="28675" name="文本框 17"/>
          <p:cNvSpPr txBox="1"/>
          <p:nvPr/>
        </p:nvSpPr>
        <p:spPr>
          <a:xfrm>
            <a:off x="2182813" y="4457700"/>
            <a:ext cx="2084387" cy="6508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2.“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邀请企业评价</a:t>
            </a: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”--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微信发送邀请链接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2700" y="342900"/>
            <a:ext cx="4913313" cy="398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0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             </a:t>
            </a:r>
            <a:r>
              <a:rPr kumimoji="0" lang="zh-CN" altLang="en-US" sz="20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学生操作     </a:t>
            </a:r>
            <a:r>
              <a:rPr kumimoji="0" lang="en-US" altLang="zh-CN" sz="1400" b="0" kern="1200" cap="none" spc="0" normalizeH="0" baseline="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*</a:t>
            </a:r>
            <a:r>
              <a:rPr kumimoji="0" lang="zh-CN" altLang="en-US" sz="1400" b="0" kern="1200" cap="none" spc="0" normalizeH="0" baseline="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自主实习才需要企业评价</a:t>
            </a:r>
          </a:p>
        </p:txBody>
      </p:sp>
      <p:sp>
        <p:nvSpPr>
          <p:cNvPr id="8" name="矩形 7"/>
          <p:cNvSpPr/>
          <p:nvPr/>
        </p:nvSpPr>
        <p:spPr>
          <a:xfrm>
            <a:off x="231775" y="2455863"/>
            <a:ext cx="1635125" cy="230188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grpSp>
        <p:nvGrpSpPr>
          <p:cNvPr id="28678" name="组合 19"/>
          <p:cNvGrpSpPr/>
          <p:nvPr/>
        </p:nvGrpSpPr>
        <p:grpSpPr>
          <a:xfrm>
            <a:off x="74613" y="760413"/>
            <a:ext cx="4144962" cy="3621087"/>
            <a:chOff x="118" y="1198"/>
            <a:chExt cx="6526" cy="570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" y="1198"/>
              <a:ext cx="3208" cy="570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38" y="1198"/>
              <a:ext cx="3206" cy="570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8681" name="组合 18"/>
          <p:cNvGrpSpPr/>
          <p:nvPr/>
        </p:nvGrpSpPr>
        <p:grpSpPr>
          <a:xfrm>
            <a:off x="4779963" y="760413"/>
            <a:ext cx="4230687" cy="3621087"/>
            <a:chOff x="7527" y="1197"/>
            <a:chExt cx="6662" cy="570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83" y="1197"/>
              <a:ext cx="3206" cy="570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27" y="1199"/>
              <a:ext cx="3206" cy="570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文本框 5"/>
          <p:cNvSpPr txBox="1"/>
          <p:nvPr/>
        </p:nvSpPr>
        <p:spPr>
          <a:xfrm>
            <a:off x="4703763" y="287338"/>
            <a:ext cx="2214563" cy="398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企业导师操作</a:t>
            </a:r>
            <a:endParaRPr kumimoji="0" lang="zh-CN" altLang="en-US" sz="2000" b="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sp>
        <p:nvSpPr>
          <p:cNvPr id="28685" name="文本框 10"/>
          <p:cNvSpPr txBox="1"/>
          <p:nvPr/>
        </p:nvSpPr>
        <p:spPr>
          <a:xfrm>
            <a:off x="4924425" y="4513263"/>
            <a:ext cx="174625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点开邀请链接</a:t>
            </a:r>
          </a:p>
        </p:txBody>
      </p:sp>
      <p:sp>
        <p:nvSpPr>
          <p:cNvPr id="28686" name="文本框 12"/>
          <p:cNvSpPr txBox="1"/>
          <p:nvPr/>
        </p:nvSpPr>
        <p:spPr>
          <a:xfrm>
            <a:off x="6973888" y="4513263"/>
            <a:ext cx="217170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sz="1400" b="0">
                <a:latin typeface="文鼎中楷体" panose="03000600000000000000" charset="-122"/>
                <a:ea typeface="文鼎中楷体" panose="03000600000000000000" charset="-122"/>
              </a:rPr>
              <a:t>验证码通过后进行评价</a:t>
            </a:r>
          </a:p>
        </p:txBody>
      </p:sp>
      <p:sp>
        <p:nvSpPr>
          <p:cNvPr id="28688" name="文本框 14"/>
          <p:cNvSpPr txBox="1"/>
          <p:nvPr/>
        </p:nvSpPr>
        <p:spPr>
          <a:xfrm>
            <a:off x="6786563" y="90488"/>
            <a:ext cx="2411412" cy="6508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*</a:t>
            </a:r>
            <a:r>
              <a:rPr lang="zh-CN" altLang="en-US" sz="1400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如需修改企业导师手机号</a:t>
            </a:r>
            <a:r>
              <a:rPr lang="en-US" altLang="zh-CN" sz="1400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--</a:t>
            </a:r>
            <a:r>
              <a:rPr lang="zh-CN" altLang="en-US" sz="1400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重新提交岗位申请</a:t>
            </a:r>
          </a:p>
        </p:txBody>
      </p:sp>
      <p:sp>
        <p:nvSpPr>
          <p:cNvPr id="2" name=" 160"/>
          <p:cNvSpPr/>
          <p:nvPr/>
        </p:nvSpPr>
        <p:spPr>
          <a:xfrm rot="7680000">
            <a:off x="7448550" y="1201420"/>
            <a:ext cx="1464945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59407"/>
          <p:cNvSpPr/>
          <p:nvPr/>
        </p:nvSpPr>
        <p:spPr>
          <a:xfrm>
            <a:off x="150813" y="4763"/>
            <a:ext cx="3022600" cy="338554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小程序操作</a:t>
            </a:r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指南</a:t>
            </a:r>
            <a:r>
              <a:rPr lang="en-US" altLang="zh-CN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—</a:t>
            </a:r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注册</a:t>
            </a:r>
            <a:r>
              <a:rPr lang="en-US" altLang="zh-CN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&amp;</a:t>
            </a:r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认证</a:t>
            </a:r>
            <a:endParaRPr lang="zh-CN" altLang="en-US" dirty="0">
              <a:solidFill>
                <a:srgbClr val="FFFFFF"/>
              </a:solidFill>
              <a:latin typeface="文鼎中楷体" panose="03000600000000000000" charset="-122"/>
              <a:ea typeface="文鼎中楷体" panose="03000600000000000000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714362"/>
            <a:ext cx="3841750" cy="41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扫描进入校友邦学生版小程序</a:t>
            </a:r>
            <a:endParaRPr kumimoji="0" lang="zh-CN" altLang="en-US" b="0" kern="1200" cap="none" spc="0" normalizeH="0" baseline="0" noProof="1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571868" y="214296"/>
            <a:ext cx="4624388" cy="110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APP</a:t>
            </a: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注册账号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我</a:t>
            </a:r>
            <a:r>
              <a:rPr lang="zh-CN" altLang="en-US" b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的</a:t>
            </a:r>
            <a:r>
              <a:rPr lang="en-US" altLang="zh-CN" b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—</a:t>
            </a:r>
            <a:r>
              <a:rPr lang="zh-CN" altLang="en-US" b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立即登录</a:t>
            </a:r>
            <a:endParaRPr lang="en-US" altLang="zh-CN" b="0" noProof="1" smtClean="0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lang="zh-CN" altLang="en-US" b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学籍认证</a:t>
            </a:r>
            <a:endParaRPr lang="zh-CN" altLang="en-US" b="0" noProof="1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pic>
        <p:nvPicPr>
          <p:cNvPr id="1026" name="Picture 2" descr="C:\Users\ASUS\Documents\Tencent Files\894317651\Image\C2C\80E18C65A251FD608589098F3ACD8E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42"/>
            <a:ext cx="2500258" cy="2500258"/>
          </a:xfrm>
          <a:prstGeom prst="rect">
            <a:avLst/>
          </a:prstGeom>
          <a:noFill/>
        </p:spPr>
      </p:pic>
      <p:pic>
        <p:nvPicPr>
          <p:cNvPr id="1028" name="Picture 4" descr="C:\Users\ASUS\Documents\Tencent Files\894317651\Image\C2C\3F36CA1E6610431850D61174A0A5804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571618"/>
            <a:ext cx="1807371" cy="3214710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571618"/>
            <a:ext cx="1845857" cy="321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1571618"/>
            <a:ext cx="180046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59407"/>
          <p:cNvSpPr/>
          <p:nvPr/>
        </p:nvSpPr>
        <p:spPr>
          <a:xfrm>
            <a:off x="12700" y="4763"/>
            <a:ext cx="3451225" cy="338554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</a:t>
            </a:r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小程序操作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</a:t>
            </a:r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报名</a:t>
            </a:r>
            <a:endParaRPr lang="zh-CN" altLang="en-US" dirty="0">
              <a:solidFill>
                <a:srgbClr val="FFFFFF"/>
              </a:solidFill>
              <a:latin typeface="文鼎中楷体" panose="03000600000000000000" charset="-122"/>
              <a:ea typeface="文鼎中楷体" panose="03000600000000000000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700" y="342900"/>
            <a:ext cx="5632450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kern="1200" cap="none" spc="0" normalizeH="0" baseline="0" noProof="1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实习</a:t>
            </a: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报名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成长</a:t>
            </a:r>
            <a:r>
              <a:rPr kumimoji="0" lang="en-US" altLang="zh-CN" b="0" kern="1200" cap="none" spc="0" normalizeH="0" baseline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实习报名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选择待参与的实习</a:t>
            </a:r>
            <a:r>
              <a:rPr kumimoji="0" lang="zh-CN" altLang="en-US" b="0" kern="1200" cap="none" spc="0" normalizeH="0" baseline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计划</a:t>
            </a:r>
            <a:r>
              <a:rPr kumimoji="0" lang="en-US" altLang="zh-CN" b="0" kern="1200" cap="none" spc="0" normalizeH="0" baseline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—</a:t>
            </a:r>
            <a:r>
              <a:rPr kumimoji="0" lang="zh-CN" altLang="en-US" b="0" kern="1200" cap="none" spc="0" normalizeH="0" baseline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如自主实习需提交岗位信息</a:t>
            </a:r>
            <a:r>
              <a:rPr lang="zh-CN" altLang="en-US" b="0" noProof="1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，如集中实习则直接加入</a:t>
            </a:r>
            <a:endParaRPr kumimoji="0" lang="zh-CN" altLang="en-US" b="0" kern="1200" cap="none" spc="0" normalizeH="0" baseline="0" noProof="1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查看</a:t>
            </a:r>
            <a:r>
              <a:rPr kumimoji="0" lang="zh-CN" altLang="en-US" b="0" kern="1200" cap="none" spc="0" normalizeH="0" baseline="0" noProof="1" smtClean="0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实习</a:t>
            </a:r>
            <a:r>
              <a:rPr lang="zh-CN" altLang="en-US" b="0" noProof="1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任（由实习负责老师设置）</a:t>
            </a:r>
            <a:endParaRPr kumimoji="0" lang="zh-CN" altLang="en-US" b="0" kern="1200" cap="none" spc="0" normalizeH="0" baseline="0" noProof="1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14494"/>
            <a:ext cx="1800227" cy="3243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 160"/>
          <p:cNvSpPr/>
          <p:nvPr/>
        </p:nvSpPr>
        <p:spPr>
          <a:xfrm rot="13320000">
            <a:off x="1770565" y="2879202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785932"/>
            <a:ext cx="1785950" cy="3159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785932"/>
            <a:ext cx="1814515" cy="320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 160"/>
          <p:cNvSpPr/>
          <p:nvPr/>
        </p:nvSpPr>
        <p:spPr>
          <a:xfrm rot="13320000">
            <a:off x="6842664" y="3093516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8" name=" 160"/>
          <p:cNvSpPr/>
          <p:nvPr/>
        </p:nvSpPr>
        <p:spPr>
          <a:xfrm rot="13320000">
            <a:off x="6771226" y="3593581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9" name=" 160"/>
          <p:cNvSpPr/>
          <p:nvPr/>
        </p:nvSpPr>
        <p:spPr>
          <a:xfrm rot="13320000">
            <a:off x="6771225" y="4093647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57172"/>
            <a:ext cx="2071702" cy="372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57172"/>
            <a:ext cx="2020141" cy="37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5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</a:t>
            </a:r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小程序操作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签到</a:t>
            </a:r>
          </a:p>
        </p:txBody>
      </p:sp>
      <p:sp>
        <p:nvSpPr>
          <p:cNvPr id="27" name="矩形 26"/>
          <p:cNvSpPr/>
          <p:nvPr/>
        </p:nvSpPr>
        <p:spPr>
          <a:xfrm>
            <a:off x="2643174" y="1214428"/>
            <a:ext cx="357190" cy="42862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5608" name="文本框 11"/>
          <p:cNvSpPr txBox="1"/>
          <p:nvPr/>
        </p:nvSpPr>
        <p:spPr>
          <a:xfrm>
            <a:off x="2357422" y="4214824"/>
            <a:ext cx="1416028" cy="41242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成长</a:t>
            </a: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—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签到</a:t>
            </a:r>
            <a:endParaRPr lang="zh-CN" altLang="en-US" b="0" dirty="0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429256" y="3214692"/>
            <a:ext cx="1357322" cy="4953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5613" name="文本框 18"/>
          <p:cNvSpPr txBox="1"/>
          <p:nvPr/>
        </p:nvSpPr>
        <p:spPr>
          <a:xfrm>
            <a:off x="4500562" y="4090904"/>
            <a:ext cx="4071966" cy="73250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2</a:t>
            </a: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.</a:t>
            </a:r>
            <a:r>
              <a:rPr lang="zh-CN" altLang="en-US" b="0" dirty="0">
                <a:latin typeface="文鼎中楷体" panose="03000600000000000000" charset="-122"/>
                <a:ea typeface="文鼎中楷体" panose="03000600000000000000" charset="-122"/>
              </a:rPr>
              <a:t>选择需要签到的实习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计划</a:t>
            </a: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-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签到（如老师设置的一天只需一次，那么无需结束打卡）</a:t>
            </a:r>
            <a:endParaRPr lang="zh-CN" altLang="en-US" b="0" dirty="0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2700" y="342900"/>
            <a:ext cx="8845550" cy="65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kern="1200" cap="none" spc="0" normalizeH="0" baseline="0" noProof="1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R="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defRPr/>
            </a:pPr>
            <a:endParaRPr kumimoji="0" lang="zh-CN" altLang="en-US" b="0" kern="1200" cap="none" spc="0" normalizeH="0" baseline="0" noProof="1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sp>
        <p:nvSpPr>
          <p:cNvPr id="3" name=" 160"/>
          <p:cNvSpPr/>
          <p:nvPr/>
        </p:nvSpPr>
        <p:spPr>
          <a:xfrm rot="13320000">
            <a:off x="2842135" y="1736194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 160"/>
          <p:cNvSpPr/>
          <p:nvPr/>
        </p:nvSpPr>
        <p:spPr>
          <a:xfrm rot="3300000">
            <a:off x="5236439" y="2978152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428860" y="3714758"/>
            <a:ext cx="357190" cy="42862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571486"/>
            <a:ext cx="2000264" cy="356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500048"/>
            <a:ext cx="2000820" cy="358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428610"/>
            <a:ext cx="2050136" cy="372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28610"/>
            <a:ext cx="2020141" cy="37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6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小程序操作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提交周日志</a:t>
            </a:r>
          </a:p>
        </p:txBody>
      </p:sp>
      <p:sp>
        <p:nvSpPr>
          <p:cNvPr id="27" name="矩形 26"/>
          <p:cNvSpPr/>
          <p:nvPr/>
        </p:nvSpPr>
        <p:spPr>
          <a:xfrm>
            <a:off x="1285852" y="1214428"/>
            <a:ext cx="428628" cy="500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6629" name="文本框 11"/>
          <p:cNvSpPr txBox="1"/>
          <p:nvPr/>
        </p:nvSpPr>
        <p:spPr>
          <a:xfrm>
            <a:off x="285720" y="4286262"/>
            <a:ext cx="1773218" cy="41242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成长</a:t>
            </a: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—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周日志</a:t>
            </a:r>
            <a:endParaRPr lang="zh-CN" altLang="en-US" b="0" dirty="0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6633" name="文本框 19"/>
          <p:cNvSpPr txBox="1"/>
          <p:nvPr/>
        </p:nvSpPr>
        <p:spPr>
          <a:xfrm>
            <a:off x="4857752" y="4214824"/>
            <a:ext cx="1809750" cy="73250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3</a:t>
            </a: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.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选择日志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，周志或月志</a:t>
            </a:r>
            <a:endParaRPr lang="zh-CN" altLang="en-US" b="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786447" y="3143254"/>
            <a:ext cx="1000132" cy="86359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9" name=" 160"/>
          <p:cNvSpPr/>
          <p:nvPr/>
        </p:nvSpPr>
        <p:spPr>
          <a:xfrm rot="14580000">
            <a:off x="1422988" y="1916543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143372" y="3643320"/>
            <a:ext cx="428628" cy="500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9" name="矩形 28"/>
          <p:cNvSpPr/>
          <p:nvPr/>
        </p:nvSpPr>
        <p:spPr>
          <a:xfrm>
            <a:off x="642910" y="3786196"/>
            <a:ext cx="428628" cy="500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33" name="矩形 32"/>
          <p:cNvSpPr/>
          <p:nvPr/>
        </p:nvSpPr>
        <p:spPr>
          <a:xfrm>
            <a:off x="3000364" y="4286262"/>
            <a:ext cx="1039067" cy="4124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“</a:t>
            </a: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+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”点开</a:t>
            </a:r>
            <a:endParaRPr lang="zh-CN" altLang="en-US" b="0" dirty="0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36" name=" 160"/>
          <p:cNvSpPr/>
          <p:nvPr/>
        </p:nvSpPr>
        <p:spPr>
          <a:xfrm rot="10260000">
            <a:off x="7213600" y="357949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072330" y="4357700"/>
            <a:ext cx="1782860" cy="4124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0" dirty="0" smtClean="0">
                <a:latin typeface="文鼎中楷体" panose="03000600000000000000" charset="-122"/>
                <a:ea typeface="文鼎中楷体" panose="03000600000000000000" charset="-122"/>
              </a:rPr>
              <a:t>4.</a:t>
            </a:r>
            <a:r>
              <a:rPr lang="zh-CN" altLang="en-US" b="0" dirty="0" smtClean="0">
                <a:latin typeface="文鼎中楷体" panose="03000600000000000000" charset="-122"/>
                <a:ea typeface="文鼎中楷体" panose="03000600000000000000" charset="-122"/>
              </a:rPr>
              <a:t>写好后，点提交</a:t>
            </a:r>
            <a:endParaRPr lang="zh-CN" altLang="en-US" b="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3" y="2838450"/>
            <a:ext cx="6615113" cy="2159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63" y="414338"/>
            <a:ext cx="6615113" cy="2339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9699" name="矩形 8197"/>
          <p:cNvSpPr/>
          <p:nvPr/>
        </p:nvSpPr>
        <p:spPr>
          <a:xfrm>
            <a:off x="3929063" y="3692525"/>
            <a:ext cx="3384550" cy="276225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hangingPunct="0"/>
            <a:r>
              <a:rPr lang="zh-CN" altLang="en-US" sz="1800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查看统计报表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960619" y="952499"/>
            <a:ext cx="2040256" cy="306705"/>
          </a:xfrm>
          <a:prstGeom prst="rect">
            <a:avLst/>
          </a:prstGeom>
          <a:noFill/>
          <a:effectLst>
            <a:reflection stA="48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n-US" altLang="zh-CN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1.</a:t>
            </a:r>
            <a:r>
              <a:rPr lang="zh-CN" altLang="en-US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选择</a:t>
            </a:r>
            <a:r>
              <a:rPr lang="en-US" altLang="zh-CN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“</a:t>
            </a:r>
            <a:r>
              <a:rPr lang="zh-CN" altLang="en-US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学生注册</a:t>
            </a:r>
            <a:r>
              <a:rPr lang="en-US" altLang="zh-CN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”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930015" y="4101465"/>
            <a:ext cx="3070860" cy="306705"/>
          </a:xfrm>
          <a:prstGeom prst="rect">
            <a:avLst/>
          </a:prstGeom>
          <a:noFill/>
          <a:effectLst>
            <a:glow rad="139700">
              <a:schemeClr val="accent3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altLang="zh-CN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2.</a:t>
            </a:r>
            <a:r>
              <a:rPr lang="zh-CN" altLang="en-US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手机号、图形验证码、短信验证码</a:t>
            </a:r>
          </a:p>
        </p:txBody>
      </p:sp>
      <p:sp>
        <p:nvSpPr>
          <p:cNvPr id="29703" name="矩形 59407"/>
          <p:cNvSpPr/>
          <p:nvPr/>
        </p:nvSpPr>
        <p:spPr>
          <a:xfrm>
            <a:off x="150813" y="4763"/>
            <a:ext cx="3022600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注册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&amp;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登录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35775" y="498475"/>
            <a:ext cx="2484438" cy="1539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kern="1200" cap="none" spc="0" normalizeH="0" baseline="0" noProof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在浏览器中打开</a:t>
            </a:r>
            <a:r>
              <a:rPr kumimoji="0" lang="zh-CN" altLang="en-US" sz="1800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www.xybsyw.com</a:t>
            </a: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选择“学生注册”</a:t>
            </a:r>
          </a:p>
        </p:txBody>
      </p:sp>
      <p:sp>
        <p:nvSpPr>
          <p:cNvPr id="7" name=" 160"/>
          <p:cNvSpPr/>
          <p:nvPr/>
        </p:nvSpPr>
        <p:spPr>
          <a:xfrm rot="13320000">
            <a:off x="5967730" y="74104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 160"/>
          <p:cNvSpPr/>
          <p:nvPr/>
        </p:nvSpPr>
        <p:spPr>
          <a:xfrm rot="13320000">
            <a:off x="3571875" y="435864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3" y="341313"/>
            <a:ext cx="6615113" cy="2339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0722" name="矩形 8197"/>
          <p:cNvSpPr/>
          <p:nvPr/>
        </p:nvSpPr>
        <p:spPr>
          <a:xfrm>
            <a:off x="3929063" y="3692525"/>
            <a:ext cx="3384550" cy="276225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hangingPunct="0"/>
            <a:r>
              <a:rPr lang="zh-CN" altLang="en-US" sz="1800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查看统计报表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95519" y="998854"/>
            <a:ext cx="2040256" cy="306705"/>
          </a:xfrm>
          <a:prstGeom prst="rect">
            <a:avLst/>
          </a:prstGeom>
          <a:noFill/>
          <a:effectLst>
            <a:reflection stA="48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zh-CN" altLang="en-US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选择</a:t>
            </a:r>
            <a:r>
              <a:rPr lang="en-US" altLang="zh-CN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“</a:t>
            </a:r>
            <a:r>
              <a:rPr lang="zh-CN" altLang="en-US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学生登录</a:t>
            </a:r>
            <a:r>
              <a:rPr lang="en-US" altLang="zh-CN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”</a:t>
            </a:r>
          </a:p>
        </p:txBody>
      </p:sp>
      <p:sp>
        <p:nvSpPr>
          <p:cNvPr id="30725" name="矩形 59407"/>
          <p:cNvSpPr/>
          <p:nvPr/>
        </p:nvSpPr>
        <p:spPr>
          <a:xfrm>
            <a:off x="150813" y="4763"/>
            <a:ext cx="3022600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学籍认证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835775" y="498475"/>
            <a:ext cx="2484438" cy="129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kern="1200" cap="none" spc="0" normalizeH="0" baseline="0" noProof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在浏览器中打开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www.xybsyw.com</a:t>
            </a:r>
            <a:endParaRPr kumimoji="0" lang="zh-CN" altLang="en-US" b="0" kern="1200" cap="none" spc="0" normalizeH="0" baseline="0" noProof="0"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“学生登录”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63" y="2755900"/>
            <a:ext cx="6615113" cy="2159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/>
          <p:cNvSpPr txBox="1"/>
          <p:nvPr/>
        </p:nvSpPr>
        <p:spPr>
          <a:xfrm>
            <a:off x="6925628" y="3130550"/>
            <a:ext cx="2484438" cy="657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kern="1200" cap="none" spc="0" normalizeH="0" baseline="0" noProof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R="0" defTabSz="914400" hangingPunct="0">
              <a:lnSpc>
                <a:spcPct val="130000"/>
              </a:lnSpc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3.</a:t>
            </a:r>
            <a:r>
              <a:rPr kumimoji="0" lang="zh-CN" altLang="en-US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输入账号密码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19525" y="4090669"/>
            <a:ext cx="1363978" cy="306706"/>
          </a:xfrm>
          <a:prstGeom prst="rect">
            <a:avLst/>
          </a:prstGeom>
          <a:noFill/>
          <a:effectLst>
            <a:reflection stA="48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zh-CN" altLang="en-US" sz="140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</a:rPr>
              <a:t>输入账号密码</a:t>
            </a:r>
          </a:p>
        </p:txBody>
      </p:sp>
      <p:sp>
        <p:nvSpPr>
          <p:cNvPr id="4" name=" 160"/>
          <p:cNvSpPr/>
          <p:nvPr/>
        </p:nvSpPr>
        <p:spPr>
          <a:xfrm rot="14520000">
            <a:off x="5593080" y="75501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" name=" 160"/>
          <p:cNvSpPr/>
          <p:nvPr/>
        </p:nvSpPr>
        <p:spPr>
          <a:xfrm rot="13320000">
            <a:off x="3388360" y="406527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420688"/>
            <a:ext cx="6423025" cy="22320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38" y="2749550"/>
            <a:ext cx="6421438" cy="22320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1747" name="矩形 8197"/>
          <p:cNvSpPr/>
          <p:nvPr/>
        </p:nvSpPr>
        <p:spPr>
          <a:xfrm>
            <a:off x="3929063" y="3692525"/>
            <a:ext cx="3384550" cy="276225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hangingPunct="0"/>
            <a:r>
              <a:rPr lang="zh-CN" altLang="en-US" sz="1800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查看统计报表</a:t>
            </a:r>
          </a:p>
        </p:txBody>
      </p:sp>
      <p:sp>
        <p:nvSpPr>
          <p:cNvPr id="31749" name="矩形 59407"/>
          <p:cNvSpPr/>
          <p:nvPr/>
        </p:nvSpPr>
        <p:spPr>
          <a:xfrm>
            <a:off x="150813" y="4763"/>
            <a:ext cx="3022600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学籍认证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13500" y="1245235"/>
            <a:ext cx="2649538" cy="582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1.</a:t>
            </a:r>
            <a:r>
              <a:rPr kumimoji="0" lang="zh-CN" altLang="en-US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根据流程引导</a:t>
            </a:r>
            <a:r>
              <a:rPr kumimoji="0" lang="en-US" altLang="zh-CN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完善个人学籍</a:t>
            </a:r>
            <a:r>
              <a:rPr kumimoji="0" lang="en-US" altLang="zh-CN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--“</a:t>
            </a:r>
            <a:r>
              <a:rPr kumimoji="0" lang="zh-CN" altLang="en-US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去认证</a:t>
            </a:r>
            <a:r>
              <a:rPr kumimoji="0" lang="en-US" altLang="zh-CN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”</a:t>
            </a:r>
            <a:endParaRPr kumimoji="0" lang="zh-CN" altLang="en-US" b="0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37580" y="3232150"/>
            <a:ext cx="3402013" cy="977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2.</a:t>
            </a:r>
            <a:r>
              <a:rPr kumimoji="0" lang="zh-CN" altLang="en-US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编辑学籍信息</a:t>
            </a:r>
            <a:r>
              <a:rPr kumimoji="0" lang="en-US" altLang="zh-CN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</a:p>
          <a:p>
            <a:pPr marR="0" defTabSz="914400" hangingPunct="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提交认证</a:t>
            </a:r>
          </a:p>
          <a:p>
            <a:pPr marR="0" defTabSz="914400" hangingPunct="0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*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认证失败请联系尾页的负责人</a:t>
            </a:r>
          </a:p>
        </p:txBody>
      </p:sp>
      <p:sp>
        <p:nvSpPr>
          <p:cNvPr id="3" name=" 160"/>
          <p:cNvSpPr/>
          <p:nvPr/>
        </p:nvSpPr>
        <p:spPr>
          <a:xfrm rot="13320000">
            <a:off x="2305050" y="213677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 160"/>
          <p:cNvSpPr/>
          <p:nvPr/>
        </p:nvSpPr>
        <p:spPr>
          <a:xfrm rot="9840000">
            <a:off x="5031105" y="456946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任意多边形 8196"/>
          <p:cNvSpPr/>
          <p:nvPr/>
        </p:nvSpPr>
        <p:spPr>
          <a:xfrm>
            <a:off x="3143240" y="2000246"/>
            <a:ext cx="3643313" cy="404813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C00000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34" name="矩形 8197"/>
          <p:cNvSpPr/>
          <p:nvPr/>
        </p:nvSpPr>
        <p:spPr>
          <a:xfrm>
            <a:off x="3714744" y="2071684"/>
            <a:ext cx="1251585" cy="245745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</a:p>
        </p:txBody>
      </p:sp>
      <p:sp>
        <p:nvSpPr>
          <p:cNvPr id="18435" name="矩形 8200"/>
          <p:cNvSpPr/>
          <p:nvPr/>
        </p:nvSpPr>
        <p:spPr>
          <a:xfrm>
            <a:off x="527050" y="2089150"/>
            <a:ext cx="1855788" cy="96520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algn="ctr" hangingPunct="0"/>
            <a:r>
              <a:rPr lang="zh-CN" altLang="en-US" sz="2900" dirty="0"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目   录</a:t>
            </a:r>
          </a:p>
          <a:p>
            <a:pPr algn="ctr" hangingPunct="0"/>
            <a:r>
              <a:rPr lang="en-US" altLang="zh-CN" sz="2900" dirty="0"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content</a:t>
            </a:r>
          </a:p>
        </p:txBody>
      </p:sp>
      <p:sp>
        <p:nvSpPr>
          <p:cNvPr id="18437" name="任意多边形 8198"/>
          <p:cNvSpPr/>
          <p:nvPr/>
        </p:nvSpPr>
        <p:spPr>
          <a:xfrm>
            <a:off x="3143240" y="1214428"/>
            <a:ext cx="3644900" cy="404812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C00000"/>
          </a:solidFill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        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主要任务</a:t>
            </a:r>
            <a:endParaRPr lang="zh-CN" altLang="en-US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" name="任意多边形 8196"/>
          <p:cNvSpPr/>
          <p:nvPr/>
        </p:nvSpPr>
        <p:spPr>
          <a:xfrm>
            <a:off x="3143240" y="3571882"/>
            <a:ext cx="3643313" cy="404813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C00000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8197"/>
          <p:cNvSpPr/>
          <p:nvPr/>
        </p:nvSpPr>
        <p:spPr>
          <a:xfrm>
            <a:off x="3714744" y="3643320"/>
            <a:ext cx="1251585" cy="245745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</a:p>
        </p:txBody>
      </p:sp>
      <p:sp>
        <p:nvSpPr>
          <p:cNvPr id="8" name="任意多边形 8196"/>
          <p:cNvSpPr/>
          <p:nvPr/>
        </p:nvSpPr>
        <p:spPr>
          <a:xfrm>
            <a:off x="3143240" y="2786064"/>
            <a:ext cx="3643313" cy="404813"/>
          </a:xfrm>
          <a:custGeom>
            <a:avLst/>
            <a:gdLst/>
            <a:ahLst/>
            <a:cxnLst>
              <a:cxn ang="0">
                <a:pos x="125661" y="141272"/>
              </a:cxn>
              <a:cxn ang="0">
                <a:pos x="125661" y="404812"/>
              </a:cxn>
              <a:cxn ang="0">
                <a:pos x="0" y="404812"/>
              </a:cxn>
              <a:cxn ang="0">
                <a:pos x="0" y="404456"/>
              </a:cxn>
              <a:cxn ang="0">
                <a:pos x="125661" y="141272"/>
              </a:cxn>
              <a:cxn ang="0">
                <a:pos x="460643" y="0"/>
              </a:cxn>
              <a:cxn ang="0">
                <a:pos x="3643313" y="0"/>
              </a:cxn>
              <a:cxn ang="0">
                <a:pos x="3643313" y="404812"/>
              </a:cxn>
              <a:cxn ang="0">
                <a:pos x="460643" y="404812"/>
              </a:cxn>
              <a:cxn ang="0">
                <a:pos x="460643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C00000"/>
          </a:solidFill>
          <a:ln w="12700">
            <a:noFill/>
          </a:ln>
        </p:spPr>
        <p:txBody>
          <a:bodyPr/>
          <a:lstStyle/>
          <a:p>
            <a:r>
              <a:rPr lang="zh-CN" altLang="en-US" dirty="0" smtClean="0"/>
              <a:t>               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43306" y="2857502"/>
            <a:ext cx="1632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小程序操作指南</a:t>
            </a:r>
          </a:p>
          <a:p>
            <a:endParaRPr lang="zh-CN" altLang="en-US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414655"/>
            <a:ext cx="7844790" cy="21609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2771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实习报名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自主实习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2778760"/>
            <a:ext cx="7863840" cy="21609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文本框 10"/>
          <p:cNvSpPr txBox="1"/>
          <p:nvPr/>
        </p:nvSpPr>
        <p:spPr>
          <a:xfrm>
            <a:off x="4206240" y="1856105"/>
            <a:ext cx="1319213" cy="33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1.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参与实习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548505" y="3870960"/>
            <a:ext cx="2732405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2.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选择自主实习安排</a:t>
            </a: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报名</a:t>
            </a:r>
          </a:p>
        </p:txBody>
      </p:sp>
      <p:sp>
        <p:nvSpPr>
          <p:cNvPr id="2" name=" 160"/>
          <p:cNvSpPr/>
          <p:nvPr/>
        </p:nvSpPr>
        <p:spPr>
          <a:xfrm rot="10320000">
            <a:off x="3641090" y="198755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 160"/>
          <p:cNvSpPr/>
          <p:nvPr/>
        </p:nvSpPr>
        <p:spPr>
          <a:xfrm rot="3780000">
            <a:off x="7054215" y="435292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80" y="2841625"/>
            <a:ext cx="8263255" cy="20421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2771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实习报名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自主实习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15" y="480060"/>
            <a:ext cx="8262620" cy="21609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文本框 16"/>
          <p:cNvSpPr txBox="1"/>
          <p:nvPr/>
        </p:nvSpPr>
        <p:spPr>
          <a:xfrm>
            <a:off x="6421755" y="2118678"/>
            <a:ext cx="1695450" cy="338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3.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提交岗位申请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092065" y="3747770"/>
            <a:ext cx="2152650" cy="338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4.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录入岗位信息</a:t>
            </a: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提交</a:t>
            </a:r>
          </a:p>
        </p:txBody>
      </p:sp>
      <p:sp>
        <p:nvSpPr>
          <p:cNvPr id="7" name=" 160"/>
          <p:cNvSpPr/>
          <p:nvPr/>
        </p:nvSpPr>
        <p:spPr>
          <a:xfrm rot="19680000">
            <a:off x="7428230" y="170561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 160"/>
          <p:cNvSpPr/>
          <p:nvPr/>
        </p:nvSpPr>
        <p:spPr>
          <a:xfrm rot="10140000">
            <a:off x="4992370" y="438594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65" y="2738755"/>
            <a:ext cx="7771130" cy="21609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65" y="429895"/>
            <a:ext cx="7771130" cy="21609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3796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实习报名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集中实习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368550" y="1949450"/>
            <a:ext cx="1319213" cy="33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1.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参与实习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511675" y="3767455"/>
            <a:ext cx="2265363" cy="582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2.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选择集中安排实习</a:t>
            </a: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查看详情</a:t>
            </a:r>
          </a:p>
        </p:txBody>
      </p:sp>
      <p:sp>
        <p:nvSpPr>
          <p:cNvPr id="5" name=" 160"/>
          <p:cNvSpPr/>
          <p:nvPr/>
        </p:nvSpPr>
        <p:spPr>
          <a:xfrm rot="10080000">
            <a:off x="2036445" y="210756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3780000">
            <a:off x="6614795" y="435356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0" y="508000"/>
            <a:ext cx="8036560" cy="32797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3796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实习报名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集中实习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776470" y="2501265"/>
            <a:ext cx="336296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3.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查看实习要求</a:t>
            </a: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同意或拒绝参与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79145" y="3952240"/>
            <a:ext cx="7446645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如计划设置为</a:t>
            </a: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“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不需要学生同意加入实习</a:t>
            </a: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”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，那么确认加入实习这一步骤不需要</a:t>
            </a:r>
          </a:p>
        </p:txBody>
      </p:sp>
      <p:sp>
        <p:nvSpPr>
          <p:cNvPr id="8" name="矩形 7"/>
          <p:cNvSpPr/>
          <p:nvPr/>
        </p:nvSpPr>
        <p:spPr>
          <a:xfrm>
            <a:off x="6766243" y="3182620"/>
            <a:ext cx="1665288" cy="18097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9" name=" 160"/>
          <p:cNvSpPr/>
          <p:nvPr/>
        </p:nvSpPr>
        <p:spPr>
          <a:xfrm rot="2880000">
            <a:off x="6418580" y="283591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anva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" y="2763520"/>
            <a:ext cx="7727315" cy="22059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5" y="437515"/>
            <a:ext cx="7727315" cy="21609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4819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实习报名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双向选择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267835" y="1949450"/>
            <a:ext cx="1319213" cy="33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1.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参与实习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973955" y="3460115"/>
            <a:ext cx="2263775" cy="582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2.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选择双向选择实习</a:t>
            </a: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报名</a:t>
            </a:r>
          </a:p>
        </p:txBody>
      </p:sp>
      <p:sp>
        <p:nvSpPr>
          <p:cNvPr id="2" name=" 160"/>
          <p:cNvSpPr/>
          <p:nvPr/>
        </p:nvSpPr>
        <p:spPr>
          <a:xfrm rot="10020000">
            <a:off x="3699510" y="200977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 160"/>
          <p:cNvSpPr/>
          <p:nvPr/>
        </p:nvSpPr>
        <p:spPr>
          <a:xfrm rot="9180000" flipH="1">
            <a:off x="6915150" y="3781425"/>
            <a:ext cx="445770" cy="169545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实习报名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双向选择</a:t>
            </a:r>
          </a:p>
        </p:txBody>
      </p:sp>
      <p:pic>
        <p:nvPicPr>
          <p:cNvPr id="6" name="图片 5" descr="canva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" y="769620"/>
            <a:ext cx="8367395" cy="38481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文本框 8"/>
          <p:cNvSpPr txBox="1"/>
          <p:nvPr/>
        </p:nvSpPr>
        <p:spPr>
          <a:xfrm>
            <a:off x="5742305" y="3281998"/>
            <a:ext cx="2263775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3.</a:t>
            </a: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查看实习详情</a:t>
            </a:r>
            <a:r>
              <a:rPr kumimoji="0" lang="en-US" altLang="zh-CN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</a:p>
          <a:p>
            <a:pPr marR="0" algn="ctr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0" kern="1200" cap="none" spc="0" normalizeH="0" baseline="0" noProof="0">
                <a:solidFill>
                  <a:srgbClr val="DF00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申请加入实习</a:t>
            </a:r>
          </a:p>
        </p:txBody>
      </p:sp>
      <p:sp>
        <p:nvSpPr>
          <p:cNvPr id="7" name=" 160"/>
          <p:cNvSpPr/>
          <p:nvPr/>
        </p:nvSpPr>
        <p:spPr>
          <a:xfrm rot="9180000">
            <a:off x="5638800" y="398335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5" y="2632075"/>
            <a:ext cx="8027670" cy="23241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90" y="419735"/>
            <a:ext cx="8027035" cy="20840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5843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提交周日志</a:t>
            </a:r>
          </a:p>
        </p:txBody>
      </p:sp>
      <p:sp>
        <p:nvSpPr>
          <p:cNvPr id="27" name="矩形 26"/>
          <p:cNvSpPr/>
          <p:nvPr/>
        </p:nvSpPr>
        <p:spPr>
          <a:xfrm>
            <a:off x="236538" y="1441450"/>
            <a:ext cx="677863" cy="40798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35846" name="文本框 5"/>
          <p:cNvSpPr txBox="1"/>
          <p:nvPr/>
        </p:nvSpPr>
        <p:spPr>
          <a:xfrm>
            <a:off x="3117850" y="752475"/>
            <a:ext cx="133350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我要实习</a:t>
            </a:r>
          </a:p>
        </p:txBody>
      </p:sp>
      <p:sp>
        <p:nvSpPr>
          <p:cNvPr id="35848" name="文本框 21"/>
          <p:cNvSpPr txBox="1"/>
          <p:nvPr/>
        </p:nvSpPr>
        <p:spPr>
          <a:xfrm>
            <a:off x="7269480" y="2018665"/>
            <a:ext cx="746125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3.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新建</a:t>
            </a:r>
          </a:p>
        </p:txBody>
      </p:sp>
      <p:sp>
        <p:nvSpPr>
          <p:cNvPr id="35849" name="文本框 14"/>
          <p:cNvSpPr txBox="1"/>
          <p:nvPr/>
        </p:nvSpPr>
        <p:spPr>
          <a:xfrm>
            <a:off x="598488" y="1849438"/>
            <a:ext cx="1893887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日志、周志、月志</a:t>
            </a:r>
          </a:p>
        </p:txBody>
      </p:sp>
      <p:sp>
        <p:nvSpPr>
          <p:cNvPr id="35851" name="文本框 22"/>
          <p:cNvSpPr txBox="1"/>
          <p:nvPr/>
        </p:nvSpPr>
        <p:spPr>
          <a:xfrm>
            <a:off x="3790633" y="4269105"/>
            <a:ext cx="2003425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4.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编辑正文</a:t>
            </a: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--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发布</a:t>
            </a:r>
          </a:p>
        </p:txBody>
      </p:sp>
      <p:sp>
        <p:nvSpPr>
          <p:cNvPr id="3" name=" 160"/>
          <p:cNvSpPr/>
          <p:nvPr/>
        </p:nvSpPr>
        <p:spPr>
          <a:xfrm rot="13320000">
            <a:off x="991870" y="168656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 160"/>
          <p:cNvSpPr/>
          <p:nvPr/>
        </p:nvSpPr>
        <p:spPr>
          <a:xfrm rot="13320000">
            <a:off x="3305175" y="64897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 160"/>
          <p:cNvSpPr/>
          <p:nvPr/>
        </p:nvSpPr>
        <p:spPr>
          <a:xfrm rot="13320000">
            <a:off x="7364730" y="183451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9540000">
            <a:off x="3278505" y="451675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anva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63" y="433388"/>
            <a:ext cx="6254750" cy="45513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866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我的评价</a:t>
            </a:r>
          </a:p>
        </p:txBody>
      </p:sp>
      <p:sp>
        <p:nvSpPr>
          <p:cNvPr id="36868" name="文本框 5"/>
          <p:cNvSpPr txBox="1"/>
          <p:nvPr/>
        </p:nvSpPr>
        <p:spPr>
          <a:xfrm>
            <a:off x="2492375" y="841375"/>
            <a:ext cx="1335088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我要实习</a:t>
            </a:r>
          </a:p>
        </p:txBody>
      </p:sp>
      <p:sp>
        <p:nvSpPr>
          <p:cNvPr id="36869" name="文本框 21"/>
          <p:cNvSpPr txBox="1"/>
          <p:nvPr/>
        </p:nvSpPr>
        <p:spPr>
          <a:xfrm>
            <a:off x="6604000" y="1212850"/>
            <a:ext cx="2122488" cy="14890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①</a:t>
            </a:r>
            <a:r>
              <a:rPr lang="zh-CN" altLang="en-US" sz="140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评价实践教学</a:t>
            </a:r>
          </a:p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②</a:t>
            </a:r>
            <a:r>
              <a:rPr lang="zh-CN" altLang="en-US" sz="140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评价指导老师</a:t>
            </a:r>
          </a:p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③</a:t>
            </a:r>
            <a:r>
              <a:rPr lang="zh-CN" altLang="en-US" sz="140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评价校友邦</a:t>
            </a:r>
          </a:p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④</a:t>
            </a:r>
            <a:r>
              <a:rPr lang="zh-CN" altLang="en-US" sz="140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实习课程评价</a:t>
            </a:r>
          </a:p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（建议学校增设的课程）</a:t>
            </a:r>
          </a:p>
        </p:txBody>
      </p:sp>
      <p:sp>
        <p:nvSpPr>
          <p:cNvPr id="36870" name="文本框 14"/>
          <p:cNvSpPr txBox="1"/>
          <p:nvPr/>
        </p:nvSpPr>
        <p:spPr>
          <a:xfrm>
            <a:off x="598488" y="1631950"/>
            <a:ext cx="1104900" cy="3698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我的评价</a:t>
            </a:r>
          </a:p>
        </p:txBody>
      </p:sp>
      <p:sp>
        <p:nvSpPr>
          <p:cNvPr id="2" name=" 160"/>
          <p:cNvSpPr/>
          <p:nvPr/>
        </p:nvSpPr>
        <p:spPr>
          <a:xfrm rot="13320000">
            <a:off x="2727325" y="65849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 160"/>
          <p:cNvSpPr/>
          <p:nvPr/>
        </p:nvSpPr>
        <p:spPr>
          <a:xfrm rot="13320000">
            <a:off x="789940" y="143891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75" y="832803"/>
            <a:ext cx="8883650" cy="41529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7890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企业评定</a:t>
            </a:r>
          </a:p>
        </p:txBody>
      </p:sp>
      <p:sp>
        <p:nvSpPr>
          <p:cNvPr id="37892" name="文本框 5"/>
          <p:cNvSpPr txBox="1"/>
          <p:nvPr/>
        </p:nvSpPr>
        <p:spPr>
          <a:xfrm>
            <a:off x="3394075" y="1408113"/>
            <a:ext cx="1335088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我要实习</a:t>
            </a:r>
          </a:p>
        </p:txBody>
      </p:sp>
      <p:sp>
        <p:nvSpPr>
          <p:cNvPr id="37893" name="文本框 14"/>
          <p:cNvSpPr txBox="1"/>
          <p:nvPr/>
        </p:nvSpPr>
        <p:spPr>
          <a:xfrm>
            <a:off x="727075" y="4273550"/>
            <a:ext cx="110490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企业评定</a:t>
            </a:r>
          </a:p>
        </p:txBody>
      </p:sp>
      <p:sp>
        <p:nvSpPr>
          <p:cNvPr id="37896" name="文本框 7"/>
          <p:cNvSpPr txBox="1"/>
          <p:nvPr/>
        </p:nvSpPr>
        <p:spPr>
          <a:xfrm>
            <a:off x="7267575" y="3392488"/>
            <a:ext cx="1508125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3.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邀请企业评定</a:t>
            </a:r>
          </a:p>
        </p:txBody>
      </p:sp>
      <p:sp>
        <p:nvSpPr>
          <p:cNvPr id="37897" name="文本框 8"/>
          <p:cNvSpPr txBox="1"/>
          <p:nvPr/>
        </p:nvSpPr>
        <p:spPr>
          <a:xfrm>
            <a:off x="3519488" y="3708400"/>
            <a:ext cx="2957512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4.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选择</a:t>
            </a: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QQ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或微信发送邀请链接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2700" y="342900"/>
            <a:ext cx="4913313" cy="398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0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     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  </a:t>
            </a:r>
            <a:r>
              <a:rPr kumimoji="0" lang="en-US" altLang="zh-CN" kern="1200" cap="none" spc="0" normalizeH="0" baseline="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*</a:t>
            </a:r>
            <a:r>
              <a:rPr kumimoji="0" lang="zh-CN" altLang="en-US" kern="1200" cap="none" spc="0" normalizeH="0" baseline="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自主实习才需要企业评价</a:t>
            </a:r>
          </a:p>
        </p:txBody>
      </p:sp>
      <p:sp>
        <p:nvSpPr>
          <p:cNvPr id="3" name=" 160"/>
          <p:cNvSpPr/>
          <p:nvPr/>
        </p:nvSpPr>
        <p:spPr>
          <a:xfrm rot="13320000">
            <a:off x="3632200" y="125984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 160"/>
          <p:cNvSpPr/>
          <p:nvPr/>
        </p:nvSpPr>
        <p:spPr>
          <a:xfrm rot="13320000">
            <a:off x="909955" y="394144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14220000">
            <a:off x="7675880" y="321945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" y="2695575"/>
            <a:ext cx="8226425" cy="21609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85" y="440055"/>
            <a:ext cx="8177530" cy="2159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8915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提交实习报告</a:t>
            </a:r>
          </a:p>
        </p:txBody>
      </p:sp>
      <p:sp>
        <p:nvSpPr>
          <p:cNvPr id="38917" name="文本框 5"/>
          <p:cNvSpPr txBox="1"/>
          <p:nvPr/>
        </p:nvSpPr>
        <p:spPr>
          <a:xfrm>
            <a:off x="4448493" y="862965"/>
            <a:ext cx="1335087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我要实习</a:t>
            </a:r>
          </a:p>
        </p:txBody>
      </p:sp>
      <p:sp>
        <p:nvSpPr>
          <p:cNvPr id="38918" name="文本框 14"/>
          <p:cNvSpPr txBox="1"/>
          <p:nvPr/>
        </p:nvSpPr>
        <p:spPr>
          <a:xfrm>
            <a:off x="1271270" y="1637983"/>
            <a:ext cx="110490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实习报告</a:t>
            </a:r>
          </a:p>
        </p:txBody>
      </p:sp>
      <p:sp>
        <p:nvSpPr>
          <p:cNvPr id="38922" name="文本框 12"/>
          <p:cNvSpPr txBox="1"/>
          <p:nvPr/>
        </p:nvSpPr>
        <p:spPr>
          <a:xfrm>
            <a:off x="6106795" y="2118360"/>
            <a:ext cx="146685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3.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下载报告模板</a:t>
            </a:r>
          </a:p>
        </p:txBody>
      </p:sp>
      <p:sp>
        <p:nvSpPr>
          <p:cNvPr id="38925" name="文本框 18"/>
          <p:cNvSpPr txBox="1"/>
          <p:nvPr/>
        </p:nvSpPr>
        <p:spPr>
          <a:xfrm>
            <a:off x="4892993" y="4404995"/>
            <a:ext cx="234315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4.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模板内写完 报告</a:t>
            </a: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--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上传</a:t>
            </a:r>
          </a:p>
        </p:txBody>
      </p:sp>
      <p:sp>
        <p:nvSpPr>
          <p:cNvPr id="4" name=" 160"/>
          <p:cNvSpPr/>
          <p:nvPr/>
        </p:nvSpPr>
        <p:spPr>
          <a:xfrm rot="13320000">
            <a:off x="3826510" y="75692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9480000">
            <a:off x="1007110" y="202946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 160"/>
          <p:cNvSpPr/>
          <p:nvPr/>
        </p:nvSpPr>
        <p:spPr>
          <a:xfrm rot="19320000">
            <a:off x="7566025" y="185420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 160"/>
          <p:cNvSpPr/>
          <p:nvPr/>
        </p:nvSpPr>
        <p:spPr>
          <a:xfrm rot="13320000">
            <a:off x="4572000" y="426593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882265" y="1219200"/>
            <a:ext cx="412051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defRPr/>
            </a:pPr>
            <a:r>
              <a:rPr lang="en-US" altLang="zh-CN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1</a:t>
            </a:r>
            <a:r>
              <a:rPr lang="zh-CN" altLang="en-US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、注册认证</a:t>
            </a:r>
            <a:endParaRPr lang="en-US" altLang="zh-CN" sz="2400" smtClean="0"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lvl="0" algn="l" fontAlgn="base">
              <a:buClrTx/>
              <a:buSzTx/>
              <a:defRPr/>
            </a:pPr>
            <a:r>
              <a:rPr lang="en-US" altLang="zh-CN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2、实习报名；</a:t>
            </a:r>
            <a:endParaRPr lang="en-US" altLang="zh-CN" sz="2400" strike="noStrike" noProof="1" smtClean="0"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lvl="0" algn="l" fontAlgn="base">
              <a:buClrTx/>
              <a:buSzTx/>
              <a:defRPr/>
            </a:pPr>
            <a:r>
              <a:rPr lang="en-US" altLang="zh-CN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3、签到、提交周日志；</a:t>
            </a:r>
            <a:endParaRPr lang="en-US" altLang="zh-CN" sz="2400" strike="noStrike" noProof="1" smtClean="0"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lvl="0" algn="l" fontAlgn="base">
              <a:buClrTx/>
              <a:buSzTx/>
              <a:defRPr/>
            </a:pPr>
            <a:r>
              <a:rPr lang="en-US" altLang="zh-CN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4、上传实习报告</a:t>
            </a:r>
            <a:r>
              <a:rPr lang="en-US" altLang="zh-CN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+mn-ea"/>
              </a:rPr>
              <a:t>；</a:t>
            </a:r>
            <a:endParaRPr lang="en-US" altLang="zh-CN" sz="2400" strike="noStrike" noProof="1" smtClean="0"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+mn-ea"/>
            </a:endParaRPr>
          </a:p>
          <a:p>
            <a:pPr lvl="0" algn="l" fontAlgn="base">
              <a:buClrTx/>
              <a:buSzTx/>
              <a:defRPr/>
            </a:pPr>
            <a:r>
              <a:rPr lang="en-US" altLang="zh-CN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5、</a:t>
            </a:r>
            <a:r>
              <a:rPr lang="zh-CN" altLang="en-US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导出实习手册</a:t>
            </a:r>
            <a:r>
              <a:rPr lang="en-US" altLang="zh-CN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；</a:t>
            </a:r>
            <a:endParaRPr lang="en-US" altLang="zh-CN" sz="2400" strike="noStrike" noProof="1" smtClean="0"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lvl="0" algn="l" fontAlgn="base">
              <a:buClrTx/>
              <a:buSzTx/>
              <a:defRPr/>
            </a:pPr>
            <a:r>
              <a:rPr lang="en-US" altLang="zh-CN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6</a:t>
            </a:r>
            <a:r>
              <a:rPr lang="zh-CN" altLang="en-US" sz="2400" smtClean="0"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、实习成绩鉴定；</a:t>
            </a:r>
            <a:endParaRPr lang="zh-CN" altLang="en-US" sz="2400"/>
          </a:p>
        </p:txBody>
      </p:sp>
      <p:sp>
        <p:nvSpPr>
          <p:cNvPr id="5" name="文本框 4"/>
          <p:cNvSpPr txBox="1"/>
          <p:nvPr/>
        </p:nvSpPr>
        <p:spPr>
          <a:xfrm>
            <a:off x="354330" y="8255"/>
            <a:ext cx="99822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hangingPunct="0"/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主要任务</a:t>
            </a:r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508000"/>
            <a:ext cx="8801100" cy="43195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9938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导出实习手册</a:t>
            </a:r>
          </a:p>
        </p:txBody>
      </p:sp>
      <p:sp>
        <p:nvSpPr>
          <p:cNvPr id="39940" name="文本框 5"/>
          <p:cNvSpPr txBox="1"/>
          <p:nvPr/>
        </p:nvSpPr>
        <p:spPr>
          <a:xfrm>
            <a:off x="3467100" y="1027113"/>
            <a:ext cx="1335088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我要实习</a:t>
            </a:r>
          </a:p>
        </p:txBody>
      </p:sp>
      <p:sp>
        <p:nvSpPr>
          <p:cNvPr id="39941" name="文本框 14"/>
          <p:cNvSpPr txBox="1"/>
          <p:nvPr/>
        </p:nvSpPr>
        <p:spPr>
          <a:xfrm>
            <a:off x="974725" y="3886200"/>
            <a:ext cx="110490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实习报告</a:t>
            </a:r>
          </a:p>
        </p:txBody>
      </p:sp>
      <p:sp>
        <p:nvSpPr>
          <p:cNvPr id="39944" name="文本框 12"/>
          <p:cNvSpPr txBox="1"/>
          <p:nvPr/>
        </p:nvSpPr>
        <p:spPr>
          <a:xfrm>
            <a:off x="3143250" y="2238375"/>
            <a:ext cx="146685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3.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选择</a:t>
            </a: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“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已通过</a:t>
            </a: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”</a:t>
            </a:r>
          </a:p>
        </p:txBody>
      </p:sp>
      <p:sp>
        <p:nvSpPr>
          <p:cNvPr id="39946" name="文本框 18"/>
          <p:cNvSpPr txBox="1"/>
          <p:nvPr/>
        </p:nvSpPr>
        <p:spPr>
          <a:xfrm>
            <a:off x="7108825" y="3389313"/>
            <a:ext cx="1470025" cy="3698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4.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导出实习手册</a:t>
            </a:r>
          </a:p>
        </p:txBody>
      </p:sp>
      <p:pic>
        <p:nvPicPr>
          <p:cNvPr id="3994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88" y="2143125"/>
            <a:ext cx="2246312" cy="1355725"/>
          </a:xfrm>
          <a:prstGeom prst="rect">
            <a:avLst/>
          </a:prstGeom>
          <a:noFill/>
          <a:ln w="2857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 160"/>
          <p:cNvSpPr/>
          <p:nvPr/>
        </p:nvSpPr>
        <p:spPr>
          <a:xfrm rot="13320000">
            <a:off x="3699510" y="934720"/>
            <a:ext cx="556260" cy="16637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 160"/>
          <p:cNvSpPr/>
          <p:nvPr/>
        </p:nvSpPr>
        <p:spPr>
          <a:xfrm rot="19860000">
            <a:off x="3472815" y="211772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9780000">
            <a:off x="986790" y="422592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 160"/>
          <p:cNvSpPr/>
          <p:nvPr/>
        </p:nvSpPr>
        <p:spPr>
          <a:xfrm rot="19380000">
            <a:off x="7565390" y="329501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35" y="2428875"/>
            <a:ext cx="7916545" cy="25387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35" y="383540"/>
            <a:ext cx="7893050" cy="19862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0963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PC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实习成绩鉴定</a:t>
            </a:r>
          </a:p>
        </p:txBody>
      </p:sp>
      <p:sp>
        <p:nvSpPr>
          <p:cNvPr id="40965" name="文本框 5"/>
          <p:cNvSpPr txBox="1"/>
          <p:nvPr/>
        </p:nvSpPr>
        <p:spPr>
          <a:xfrm>
            <a:off x="3276600" y="769938"/>
            <a:ext cx="1333500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我要实习</a:t>
            </a:r>
          </a:p>
        </p:txBody>
      </p:sp>
      <p:sp>
        <p:nvSpPr>
          <p:cNvPr id="40966" name="文本框 14"/>
          <p:cNvSpPr txBox="1"/>
          <p:nvPr/>
        </p:nvSpPr>
        <p:spPr>
          <a:xfrm>
            <a:off x="936625" y="1711325"/>
            <a:ext cx="1684338" cy="3698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实习成绩鉴定</a:t>
            </a:r>
          </a:p>
        </p:txBody>
      </p:sp>
      <p:sp>
        <p:nvSpPr>
          <p:cNvPr id="40969" name="文本框 12"/>
          <p:cNvSpPr txBox="1"/>
          <p:nvPr/>
        </p:nvSpPr>
        <p:spPr>
          <a:xfrm>
            <a:off x="6419215" y="1711325"/>
            <a:ext cx="1117600" cy="3698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3.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自我鉴定</a:t>
            </a:r>
          </a:p>
        </p:txBody>
      </p:sp>
      <p:sp>
        <p:nvSpPr>
          <p:cNvPr id="40971" name="文本框 8"/>
          <p:cNvSpPr txBox="1"/>
          <p:nvPr/>
        </p:nvSpPr>
        <p:spPr>
          <a:xfrm>
            <a:off x="4668838" y="3262313"/>
            <a:ext cx="2182812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3.</a:t>
            </a: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根据提示编辑自我小结</a:t>
            </a:r>
          </a:p>
        </p:txBody>
      </p:sp>
      <p:sp>
        <p:nvSpPr>
          <p:cNvPr id="11" name="椭圆 10"/>
          <p:cNvSpPr/>
          <p:nvPr/>
        </p:nvSpPr>
        <p:spPr>
          <a:xfrm>
            <a:off x="2006600" y="3471863"/>
            <a:ext cx="765175" cy="269875"/>
          </a:xfrm>
          <a:prstGeom prst="ellipse">
            <a:avLst/>
          </a:prstGeom>
          <a:noFill/>
          <a:ln w="28575">
            <a:solidFill>
              <a:srgbClr val="DF0024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00B05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2" name="椭圆 11"/>
          <p:cNvSpPr/>
          <p:nvPr/>
        </p:nvSpPr>
        <p:spPr>
          <a:xfrm>
            <a:off x="2106613" y="4222750"/>
            <a:ext cx="765175" cy="269875"/>
          </a:xfrm>
          <a:prstGeom prst="ellipse">
            <a:avLst/>
          </a:prstGeom>
          <a:noFill/>
          <a:ln w="28575">
            <a:solidFill>
              <a:srgbClr val="DF0024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40976" name="文本框 19"/>
          <p:cNvSpPr txBox="1"/>
          <p:nvPr/>
        </p:nvSpPr>
        <p:spPr>
          <a:xfrm>
            <a:off x="3400425" y="3975100"/>
            <a:ext cx="2473325" cy="371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鉴定项目由学校配置</a:t>
            </a:r>
          </a:p>
        </p:txBody>
      </p:sp>
      <p:sp>
        <p:nvSpPr>
          <p:cNvPr id="40977" name="文本框 20"/>
          <p:cNvSpPr txBox="1"/>
          <p:nvPr/>
        </p:nvSpPr>
        <p:spPr>
          <a:xfrm>
            <a:off x="7343775" y="3585528"/>
            <a:ext cx="2368550" cy="6508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鉴定完成导出鉴定表打印带去实习企业盖章上交学校</a:t>
            </a:r>
          </a:p>
        </p:txBody>
      </p:sp>
      <p:sp>
        <p:nvSpPr>
          <p:cNvPr id="4" name=" 160"/>
          <p:cNvSpPr/>
          <p:nvPr/>
        </p:nvSpPr>
        <p:spPr>
          <a:xfrm rot="13320000">
            <a:off x="3385185" y="65786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10020000">
            <a:off x="948055" y="214185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 160"/>
          <p:cNvSpPr/>
          <p:nvPr/>
        </p:nvSpPr>
        <p:spPr>
          <a:xfrm rot="3060000">
            <a:off x="6564630" y="346646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 160"/>
          <p:cNvSpPr/>
          <p:nvPr/>
        </p:nvSpPr>
        <p:spPr>
          <a:xfrm rot="15600000">
            <a:off x="7647940" y="336423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" name=" 160"/>
          <p:cNvSpPr/>
          <p:nvPr/>
        </p:nvSpPr>
        <p:spPr>
          <a:xfrm rot="13320000">
            <a:off x="2856865" y="375031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" name=" 160"/>
          <p:cNvSpPr/>
          <p:nvPr/>
        </p:nvSpPr>
        <p:spPr>
          <a:xfrm rot="10620000">
            <a:off x="2903220" y="423735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8" name=" 160"/>
          <p:cNvSpPr/>
          <p:nvPr/>
        </p:nvSpPr>
        <p:spPr>
          <a:xfrm rot="14580000">
            <a:off x="6836410" y="145669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947670" y="765810"/>
            <a:ext cx="28517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/>
                </a:solidFill>
                <a:latin typeface="文鼎中楷体" panose="03000600000000000000" charset="-122"/>
                <a:ea typeface="文鼎中楷体" panose="03000600000000000000" charset="-122"/>
              </a:rPr>
              <a:t>扫一扫“校友邦校招”小程序，更多推荐职位任你选择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695" y="1727200"/>
            <a:ext cx="2562225" cy="26765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7790" y="41275"/>
            <a:ext cx="181356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hangingPunct="0">
              <a:buClrTx/>
              <a:buSzTx/>
            </a:pP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校友邦校招小程序</a:t>
            </a:r>
            <a:endParaRPr lang="zh-CN" altLang="en-US" dirty="0">
              <a:solidFill>
                <a:srgbClr val="FFFFFF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75776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lIns="45720" rIns="45720" anchor="ctr"/>
          <a:lstStyle/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zh-CN" altLang="en-US" sz="2000" dirty="0">
                <a:latin typeface="文鼎中楷体" panose="03000600000000000000" charset="-122"/>
                <a:ea typeface="文鼎中楷体" panose="03000600000000000000" charset="-122"/>
              </a:rPr>
              <a:t>                    </a:t>
            </a:r>
            <a:r>
              <a:rPr lang="zh-CN" altLang="en-US" sz="20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 </a:t>
            </a: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endParaRPr lang="zh-CN" altLang="en-US" sz="2000" dirty="0">
              <a:solidFill>
                <a:schemeClr val="bg1"/>
              </a:solidFill>
              <a:latin typeface="文鼎中楷体" panose="03000600000000000000" charset="-122"/>
              <a:ea typeface="文鼎中楷体" panose="03000600000000000000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                     </a:t>
            </a: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                                      </a:t>
            </a:r>
            <a:r>
              <a:rPr lang="zh-CN" altLang="en-US" sz="2000" dirty="0">
                <a:latin typeface="文鼎中楷体" panose="03000600000000000000" charset="-122"/>
                <a:ea typeface="文鼎中楷体" panose="03000600000000000000" charset="-122"/>
              </a:rPr>
              <a:t>                 </a:t>
            </a:r>
            <a:endParaRPr lang="en-US" altLang="zh-CN" sz="200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41986" name="矩形 75777"/>
          <p:cNvSpPr/>
          <p:nvPr/>
        </p:nvSpPr>
        <p:spPr>
          <a:xfrm>
            <a:off x="6237288" y="2212975"/>
            <a:ext cx="1017587" cy="492125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t">
            <a:spAutoFit/>
          </a:bodyPr>
          <a:lstStyle/>
          <a:p>
            <a:pPr hangingPunct="0"/>
            <a:r>
              <a:rPr lang="zh-CN" altLang="en-US" sz="32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谢谢</a:t>
            </a:r>
          </a:p>
        </p:txBody>
      </p:sp>
      <p:grpSp>
        <p:nvGrpSpPr>
          <p:cNvPr id="41987" name="组合 75778"/>
          <p:cNvGrpSpPr/>
          <p:nvPr/>
        </p:nvGrpSpPr>
        <p:grpSpPr>
          <a:xfrm>
            <a:off x="215900" y="358775"/>
            <a:ext cx="6562725" cy="4422775"/>
            <a:chOff x="0" y="0"/>
            <a:chExt cx="6562725" cy="4422775"/>
          </a:xfrm>
        </p:grpSpPr>
        <p:sp>
          <p:nvSpPr>
            <p:cNvPr id="41988" name="任意多边形 75779"/>
            <p:cNvSpPr/>
            <p:nvPr/>
          </p:nvSpPr>
          <p:spPr>
            <a:xfrm>
              <a:off x="0" y="0"/>
              <a:ext cx="6562725" cy="4422775"/>
            </a:xfrm>
            <a:custGeom>
              <a:avLst/>
              <a:gdLst/>
              <a:ahLst/>
              <a:cxnLst>
                <a:cxn ang="0">
                  <a:pos x="6562725" y="2998478"/>
                </a:cxn>
                <a:cxn ang="0">
                  <a:pos x="6557560" y="4422775"/>
                </a:cxn>
                <a:cxn ang="0">
                  <a:pos x="0" y="4422775"/>
                </a:cxn>
                <a:cxn ang="0">
                  <a:pos x="0" y="0"/>
                </a:cxn>
                <a:cxn ang="0">
                  <a:pos x="6557560" y="0"/>
                </a:cxn>
                <a:cxn ang="0">
                  <a:pos x="6546622" y="1385598"/>
                </a:cxn>
              </a:cxnLst>
              <a:rect l="0" t="0" r="0" b="0"/>
              <a:pathLst>
                <a:path w="21600" h="21600">
                  <a:moveTo>
                    <a:pt x="21600" y="14644"/>
                  </a:moveTo>
                  <a:cubicBezTo>
                    <a:pt x="21594" y="17103"/>
                    <a:pt x="21589" y="19141"/>
                    <a:pt x="21583" y="21600"/>
                  </a:cubicBezTo>
                  <a:lnTo>
                    <a:pt x="0" y="21600"/>
                  </a:lnTo>
                  <a:lnTo>
                    <a:pt x="0" y="0"/>
                  </a:lnTo>
                  <a:lnTo>
                    <a:pt x="21583" y="0"/>
                  </a:lnTo>
                  <a:cubicBezTo>
                    <a:pt x="21575" y="2217"/>
                    <a:pt x="21547" y="6767"/>
                    <a:pt x="21547" y="6767"/>
                  </a:cubicBezTo>
                </a:path>
              </a:pathLst>
            </a:custGeom>
            <a:noFill/>
            <a:ln w="38100" cap="sq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89" name="矩形 75780"/>
            <p:cNvSpPr/>
            <p:nvPr/>
          </p:nvSpPr>
          <p:spPr>
            <a:xfrm>
              <a:off x="1" y="2076761"/>
              <a:ext cx="6562722" cy="269241"/>
            </a:xfrm>
            <a:prstGeom prst="rect">
              <a:avLst/>
            </a:prstGeom>
            <a:noFill/>
            <a:ln w="12700">
              <a:noFill/>
            </a:ln>
          </p:spPr>
          <p:txBody>
            <a:bodyPr lIns="45720" rIns="45720" anchor="ctr">
              <a:spAutoFit/>
            </a:bodyPr>
            <a:lstStyle/>
            <a:p>
              <a:pPr algn="ctr" hangingPunct="0"/>
              <a:r>
                <a:rPr lang="en-US" altLang="zh-CN" sz="12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556385" y="1233170"/>
            <a:ext cx="3683635" cy="1689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hangingPunct="0">
              <a:lnSpc>
                <a:spcPct val="90000"/>
              </a:lnSpc>
              <a:spcBef>
                <a:spcPct val="50000"/>
              </a:spcBef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服务电话：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0579-82722068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17757972178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服务QQ：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3001048075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59407"/>
          <p:cNvSpPr/>
          <p:nvPr/>
        </p:nvSpPr>
        <p:spPr>
          <a:xfrm>
            <a:off x="150813" y="4763"/>
            <a:ext cx="3022600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 smtClean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注册</a:t>
            </a:r>
            <a:endParaRPr lang="zh-CN" altLang="en-US" dirty="0">
              <a:solidFill>
                <a:srgbClr val="FFFFFF"/>
              </a:solidFill>
              <a:latin typeface="文鼎中楷体" panose="03000600000000000000" charset="-122"/>
              <a:ea typeface="文鼎中楷体" panose="03000600000000000000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700" y="342900"/>
            <a:ext cx="3841750" cy="1100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APP</a:t>
            </a: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下载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扫描二维码下载校友邦学生版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APP</a:t>
            </a:r>
            <a:endParaRPr kumimoji="0" lang="zh-CN" altLang="en-US" b="0" kern="1200" cap="none" spc="0" normalizeH="0" baseline="0" noProof="1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应用商店搜索</a:t>
            </a:r>
            <a:r>
              <a:rPr lang="en-US" altLang="zh-CN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“</a:t>
            </a: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校友邦学生版</a:t>
            </a:r>
            <a:r>
              <a:rPr lang="en-US" altLang="zh-CN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”</a:t>
            </a: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下载</a:t>
            </a:r>
            <a:endParaRPr kumimoji="0" lang="zh-CN" altLang="en-US" b="0" kern="1200" cap="none" spc="0" normalizeH="0" baseline="0" noProof="1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84625" y="182563"/>
            <a:ext cx="4624388" cy="1420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APP</a:t>
            </a: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注册账号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我的</a:t>
            </a:r>
            <a:r>
              <a:rPr lang="en-US" altLang="zh-CN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lang="zh-CN" altLang="en-US" b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点击登录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注册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输入手机号、图形验证码、短信验证码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→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注册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1900" y="1733550"/>
            <a:ext cx="1690688" cy="30051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24500" y="1733550"/>
            <a:ext cx="1690688" cy="30051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89800" y="1733550"/>
            <a:ext cx="1689100" cy="30051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 descr="R~QJN(5CR@E9)XVKBACPQ(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905" y="1810385"/>
            <a:ext cx="1819275" cy="22574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15"/>
          <p:cNvGrpSpPr/>
          <p:nvPr/>
        </p:nvGrpSpPr>
        <p:grpSpPr>
          <a:xfrm>
            <a:off x="150813" y="1506538"/>
            <a:ext cx="8856662" cy="3006725"/>
            <a:chOff x="238" y="2373"/>
            <a:chExt cx="13946" cy="473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" y="2373"/>
              <a:ext cx="2661" cy="473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2" y="2373"/>
              <a:ext cx="2661" cy="473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9" y="2373"/>
              <a:ext cx="2661" cy="473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42" y="2373"/>
              <a:ext cx="2661" cy="473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522" y="2373"/>
              <a:ext cx="2661" cy="473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1505" name="矩形 59407"/>
          <p:cNvSpPr/>
          <p:nvPr/>
        </p:nvSpPr>
        <p:spPr>
          <a:xfrm>
            <a:off x="150813" y="4763"/>
            <a:ext cx="3022600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学籍认证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700" y="342900"/>
            <a:ext cx="5613400" cy="1100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学籍认证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我的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未认证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添加学籍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学籍认证 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添加学籍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输入学籍信息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保存</a:t>
            </a:r>
          </a:p>
        </p:txBody>
      </p:sp>
      <p:sp>
        <p:nvSpPr>
          <p:cNvPr id="22" name="矩形 21"/>
          <p:cNvSpPr/>
          <p:nvPr/>
        </p:nvSpPr>
        <p:spPr>
          <a:xfrm>
            <a:off x="7318375" y="1941513"/>
            <a:ext cx="1709738" cy="9906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3" name=" 160"/>
          <p:cNvSpPr/>
          <p:nvPr/>
        </p:nvSpPr>
        <p:spPr>
          <a:xfrm rot="19140000">
            <a:off x="1120775" y="228346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 160"/>
          <p:cNvSpPr/>
          <p:nvPr/>
        </p:nvSpPr>
        <p:spPr>
          <a:xfrm rot="15660000">
            <a:off x="2112010" y="371538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14160000">
            <a:off x="4508500" y="280670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 160"/>
          <p:cNvSpPr/>
          <p:nvPr/>
        </p:nvSpPr>
        <p:spPr>
          <a:xfrm rot="9780000">
            <a:off x="7894955" y="384175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 160"/>
          <p:cNvSpPr/>
          <p:nvPr/>
        </p:nvSpPr>
        <p:spPr>
          <a:xfrm rot="18840000">
            <a:off x="6507480" y="198755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实习报名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自主实习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700" y="342900"/>
            <a:ext cx="5632450" cy="1420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自主实习报名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我的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实习报名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选择待参与的实习计划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选择自主实习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查看实习要求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提交岗位申请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新增岗位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确定</a:t>
            </a:r>
          </a:p>
          <a:p>
            <a:pPr marR="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b="0" kern="1200" cap="none" spc="0" normalizeH="0" baseline="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*</a:t>
            </a:r>
            <a:r>
              <a:rPr kumimoji="0" lang="zh-CN" altLang="en-US" b="0" kern="1200" cap="none" spc="0" normalizeH="0" baseline="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如果默认学年学期没有实习计划，筛选一下别的学年学期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0888" y="1930400"/>
            <a:ext cx="1517650" cy="2698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2532" name="组合 24"/>
          <p:cNvGrpSpPr/>
          <p:nvPr/>
        </p:nvGrpSpPr>
        <p:grpSpPr>
          <a:xfrm>
            <a:off x="-4762" y="1930400"/>
            <a:ext cx="9153525" cy="2698750"/>
            <a:chOff x="-50" y="2273"/>
            <a:chExt cx="14414" cy="425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0" y="2273"/>
              <a:ext cx="2390" cy="425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35" y="2273"/>
              <a:ext cx="2390" cy="425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49" y="2273"/>
              <a:ext cx="2390" cy="425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60" y="2273"/>
              <a:ext cx="2390" cy="425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74" y="2273"/>
              <a:ext cx="2390" cy="425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6" name="矩形 25"/>
          <p:cNvSpPr/>
          <p:nvPr/>
        </p:nvSpPr>
        <p:spPr>
          <a:xfrm>
            <a:off x="-4762" y="3189288"/>
            <a:ext cx="1439863" cy="18097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7" name="矩形 26"/>
          <p:cNvSpPr/>
          <p:nvPr/>
        </p:nvSpPr>
        <p:spPr>
          <a:xfrm>
            <a:off x="1511300" y="2346325"/>
            <a:ext cx="1485900" cy="4953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3" name=" 160"/>
          <p:cNvSpPr/>
          <p:nvPr/>
        </p:nvSpPr>
        <p:spPr>
          <a:xfrm rot="14400000">
            <a:off x="696595" y="356933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 160"/>
          <p:cNvSpPr/>
          <p:nvPr/>
        </p:nvSpPr>
        <p:spPr>
          <a:xfrm rot="13320000">
            <a:off x="2222500" y="303847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 160"/>
          <p:cNvSpPr/>
          <p:nvPr/>
        </p:nvSpPr>
        <p:spPr>
          <a:xfrm rot="9300000">
            <a:off x="5169535" y="414083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8700000">
            <a:off x="6757035" y="408051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 160"/>
          <p:cNvSpPr/>
          <p:nvPr/>
        </p:nvSpPr>
        <p:spPr>
          <a:xfrm rot="9240000">
            <a:off x="8263255" y="408114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" name=" 160"/>
          <p:cNvSpPr/>
          <p:nvPr/>
        </p:nvSpPr>
        <p:spPr>
          <a:xfrm rot="13320000">
            <a:off x="3874770" y="275145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实习报名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集中安排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700" y="342900"/>
            <a:ext cx="5632450" cy="1739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集中实习报名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我的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实习报名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选择待参与的实习计划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选择集中实习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查看项目要求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同意或拒绝加入项目</a:t>
            </a:r>
          </a:p>
          <a:p>
            <a:pPr marR="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b="0" kern="1200" cap="none" spc="0" normalizeH="0" baseline="0" noProof="1">
                <a:solidFill>
                  <a:srgbClr val="00B05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 </a:t>
            </a:r>
            <a:r>
              <a:rPr kumimoji="0" lang="en-US" altLang="zh-CN" b="0" kern="1200" cap="none" spc="0" normalizeH="0" baseline="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*</a:t>
            </a:r>
            <a:r>
              <a:rPr kumimoji="0" lang="zh-CN" altLang="en-US" b="0" kern="1200" cap="none" spc="0" normalizeH="0" baseline="0" noProof="1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拒绝集中项目后选择其他形式的实习项目</a:t>
            </a:r>
          </a:p>
          <a:p>
            <a:pPr marR="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defRPr/>
            </a:pPr>
            <a:endParaRPr kumimoji="0" lang="zh-CN" altLang="en-US" b="0" kern="1200" cap="none" spc="0" normalizeH="0" baseline="0" noProof="1">
              <a:solidFill>
                <a:srgbClr val="DF0024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25" y="1654175"/>
            <a:ext cx="1720850" cy="30607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97088" y="1654175"/>
            <a:ext cx="1720850" cy="30607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矩形 25"/>
          <p:cNvSpPr/>
          <p:nvPr/>
        </p:nvSpPr>
        <p:spPr>
          <a:xfrm>
            <a:off x="160338" y="3094038"/>
            <a:ext cx="1439863" cy="18097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7" name="矩形 26"/>
          <p:cNvSpPr/>
          <p:nvPr/>
        </p:nvSpPr>
        <p:spPr>
          <a:xfrm>
            <a:off x="2097088" y="2190750"/>
            <a:ext cx="1485900" cy="4953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4000" y="1654175"/>
            <a:ext cx="1719263" cy="30607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40438" y="1654175"/>
            <a:ext cx="1720850" cy="30607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 160"/>
          <p:cNvSpPr/>
          <p:nvPr/>
        </p:nvSpPr>
        <p:spPr>
          <a:xfrm rot="13320000">
            <a:off x="1059815" y="343979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13320000">
            <a:off x="3042285" y="285051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 160"/>
          <p:cNvSpPr/>
          <p:nvPr/>
        </p:nvSpPr>
        <p:spPr>
          <a:xfrm rot="13320000">
            <a:off x="4966970" y="268732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" name=" 160"/>
          <p:cNvSpPr/>
          <p:nvPr/>
        </p:nvSpPr>
        <p:spPr>
          <a:xfrm rot="9420000">
            <a:off x="7194550" y="421195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实习报名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双向选择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700" y="342900"/>
            <a:ext cx="5632450" cy="1420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双向项目报名</a:t>
            </a:r>
            <a:endParaRPr kumimoji="0" lang="en-US" altLang="zh-CN" sz="2400" kern="1200" cap="none" spc="0" normalizeH="0" baseline="0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我的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实习报名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选择待参与的实习计划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选择双向选择</a:t>
            </a:r>
          </a:p>
          <a:p>
            <a:pPr marL="342900" marR="0" indent="-34290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buAutoNum type="arabicPeriod"/>
              <a:defRPr/>
            </a:pP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选择项目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查看项目要求</a:t>
            </a:r>
            <a:r>
              <a:rPr kumimoji="0" lang="en-US" altLang="zh-CN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--</a:t>
            </a:r>
            <a:r>
              <a:rPr kumimoji="0" lang="zh-CN" altLang="en-US" b="0" kern="1200" cap="none" spc="0" normalizeH="0" baseline="0" noProof="1">
                <a:solidFill>
                  <a:srgbClr val="000000"/>
                </a:solidFill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报名</a:t>
            </a:r>
          </a:p>
          <a:p>
            <a:pPr marR="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defRPr/>
            </a:pPr>
            <a:endParaRPr kumimoji="0" lang="zh-CN" altLang="en-US" b="0" kern="1200" cap="none" spc="0" normalizeH="0" baseline="0" noProof="1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7500" y="1571625"/>
            <a:ext cx="1720850" cy="3059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74875" y="1571625"/>
            <a:ext cx="1720850" cy="3059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矩形 25"/>
          <p:cNvSpPr/>
          <p:nvPr/>
        </p:nvSpPr>
        <p:spPr>
          <a:xfrm>
            <a:off x="400050" y="3201988"/>
            <a:ext cx="1439863" cy="18097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7" name="矩形 26"/>
          <p:cNvSpPr/>
          <p:nvPr/>
        </p:nvSpPr>
        <p:spPr>
          <a:xfrm>
            <a:off x="2174875" y="2103438"/>
            <a:ext cx="1485900" cy="4953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21150" y="1571625"/>
            <a:ext cx="1720850" cy="3059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6475" y="1571625"/>
            <a:ext cx="1719263" cy="3059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 160"/>
          <p:cNvSpPr/>
          <p:nvPr/>
        </p:nvSpPr>
        <p:spPr>
          <a:xfrm rot="13320000">
            <a:off x="1139190" y="354774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13320000">
            <a:off x="3048635" y="276352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 160"/>
          <p:cNvSpPr/>
          <p:nvPr/>
        </p:nvSpPr>
        <p:spPr>
          <a:xfrm rot="11040000">
            <a:off x="7620635" y="419290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3300" y="1000125"/>
            <a:ext cx="1690688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6013" y="1000125"/>
            <a:ext cx="1689100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19275" y="1000125"/>
            <a:ext cx="1690688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椭圆 13"/>
          <p:cNvSpPr/>
          <p:nvPr/>
        </p:nvSpPr>
        <p:spPr>
          <a:xfrm>
            <a:off x="915988" y="4233863"/>
            <a:ext cx="274638" cy="271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5605" name="矩形 59407"/>
          <p:cNvSpPr/>
          <p:nvPr/>
        </p:nvSpPr>
        <p:spPr>
          <a:xfrm>
            <a:off x="12700" y="4763"/>
            <a:ext cx="3451225" cy="338137"/>
          </a:xfrm>
          <a:prstGeom prst="rect">
            <a:avLst/>
          </a:prstGeom>
          <a:noFill/>
          <a:ln w="12700">
            <a:noFill/>
          </a:ln>
        </p:spPr>
        <p:txBody>
          <a:bodyPr wrap="square" lIns="45720" rIns="45720" anchor="ctr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 APP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操作指南</a:t>
            </a:r>
            <a:r>
              <a:rPr lang="en-US" altLang="zh-CN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--</a:t>
            </a:r>
            <a:r>
              <a:rPr lang="zh-CN" altLang="en-US" dirty="0">
                <a:solidFill>
                  <a:srgbClr val="FFFFFF"/>
                </a:solidFill>
                <a:latin typeface="文鼎中楷体" panose="03000600000000000000" charset="-122"/>
                <a:ea typeface="文鼎中楷体" panose="03000600000000000000" charset="-122"/>
                <a:sym typeface="微软雅黑" panose="020B0503020204020204" pitchFamily="34" charset="-122"/>
              </a:rPr>
              <a:t>签到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700" y="1000125"/>
            <a:ext cx="1690688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" name="矩形 26"/>
          <p:cNvSpPr/>
          <p:nvPr/>
        </p:nvSpPr>
        <p:spPr>
          <a:xfrm>
            <a:off x="669925" y="3629025"/>
            <a:ext cx="376238" cy="37782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5608" name="文本框 11"/>
          <p:cNvSpPr txBox="1"/>
          <p:nvPr/>
        </p:nvSpPr>
        <p:spPr>
          <a:xfrm>
            <a:off x="12700" y="4141788"/>
            <a:ext cx="1177925" cy="4111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1.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我的</a:t>
            </a: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--</a:t>
            </a:r>
            <a:endParaRPr lang="zh-CN" altLang="en-US" b="0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5609" name="文本框 12"/>
          <p:cNvSpPr txBox="1"/>
          <p:nvPr/>
        </p:nvSpPr>
        <p:spPr>
          <a:xfrm>
            <a:off x="833438" y="4184650"/>
            <a:ext cx="439737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18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zh-CN" sz="1800" dirty="0">
                <a:solidFill>
                  <a:schemeClr val="bg1"/>
                </a:solidFill>
                <a:latin typeface="文鼎中楷体" panose="03000600000000000000" charset="-122"/>
                <a:ea typeface="文鼎中楷体" panose="03000600000000000000" charset="-122"/>
              </a:rPr>
              <a:t>+</a:t>
            </a:r>
          </a:p>
        </p:txBody>
      </p:sp>
      <p:sp>
        <p:nvSpPr>
          <p:cNvPr id="15" name="矩形 14"/>
          <p:cNvSpPr/>
          <p:nvPr/>
        </p:nvSpPr>
        <p:spPr>
          <a:xfrm>
            <a:off x="3033713" y="2857500"/>
            <a:ext cx="430213" cy="4953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83225" y="1000125"/>
            <a:ext cx="1689100" cy="30067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5612" name="文本框 17"/>
          <p:cNvSpPr txBox="1"/>
          <p:nvPr/>
        </p:nvSpPr>
        <p:spPr>
          <a:xfrm>
            <a:off x="1819275" y="4141788"/>
            <a:ext cx="1690688" cy="4111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2.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选择签到</a:t>
            </a:r>
            <a:endParaRPr lang="zh-CN" altLang="en-US" b="0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5613" name="文本框 18"/>
          <p:cNvSpPr txBox="1"/>
          <p:nvPr/>
        </p:nvSpPr>
        <p:spPr>
          <a:xfrm>
            <a:off x="3656013" y="4184650"/>
            <a:ext cx="1690687" cy="7318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3.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选择需要签到的实习计划</a:t>
            </a:r>
            <a:endParaRPr lang="zh-CN" altLang="en-US" b="0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25614" name="文本框 19"/>
          <p:cNvSpPr txBox="1"/>
          <p:nvPr/>
        </p:nvSpPr>
        <p:spPr>
          <a:xfrm>
            <a:off x="5483225" y="4143375"/>
            <a:ext cx="1809750" cy="4095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4.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上班、下班签到</a:t>
            </a:r>
          </a:p>
        </p:txBody>
      </p:sp>
      <p:sp>
        <p:nvSpPr>
          <p:cNvPr id="25615" name="文本框 20"/>
          <p:cNvSpPr txBox="1"/>
          <p:nvPr/>
        </p:nvSpPr>
        <p:spPr>
          <a:xfrm>
            <a:off x="7353300" y="4141788"/>
            <a:ext cx="1809750" cy="4111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en-US" altLang="zh-CN" b="0">
                <a:latin typeface="文鼎中楷体" panose="03000600000000000000" charset="-122"/>
                <a:ea typeface="文鼎中楷体" panose="03000600000000000000" charset="-122"/>
              </a:rPr>
              <a:t>5.</a:t>
            </a:r>
            <a:r>
              <a:rPr lang="zh-CN" altLang="en-US" b="0">
                <a:latin typeface="文鼎中楷体" panose="03000600000000000000" charset="-122"/>
                <a:ea typeface="文鼎中楷体" panose="03000600000000000000" charset="-122"/>
              </a:rPr>
              <a:t>查看签到统计</a:t>
            </a:r>
          </a:p>
        </p:txBody>
      </p:sp>
      <p:sp>
        <p:nvSpPr>
          <p:cNvPr id="23" name="矩形 22"/>
          <p:cNvSpPr/>
          <p:nvPr/>
        </p:nvSpPr>
        <p:spPr>
          <a:xfrm>
            <a:off x="8010525" y="3629025"/>
            <a:ext cx="376238" cy="37782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5" name="文本框 24"/>
          <p:cNvSpPr txBox="1"/>
          <p:nvPr/>
        </p:nvSpPr>
        <p:spPr>
          <a:xfrm>
            <a:off x="12700" y="342900"/>
            <a:ext cx="8845550" cy="781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签到</a:t>
            </a:r>
            <a:endParaRPr kumimoji="0" lang="zh-CN" altLang="en-US" b="0" kern="1200" cap="none" spc="0" normalizeH="0" baseline="0" noProof="1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R="0" defTabSz="914400">
              <a:lnSpc>
                <a:spcPct val="130000"/>
              </a:lnSpc>
              <a:buClrTx/>
              <a:buSzTx/>
              <a:buFont typeface="Arial" panose="020B0604020202020204" pitchFamily="34" charset="0"/>
              <a:defRPr/>
            </a:pPr>
            <a:endParaRPr kumimoji="0" lang="zh-CN" altLang="en-US" b="0" kern="1200" cap="none" spc="0" normalizeH="0" baseline="0" noProof="1">
              <a:solidFill>
                <a:srgbClr val="00B05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  <p:sp>
        <p:nvSpPr>
          <p:cNvPr id="3" name=" 160"/>
          <p:cNvSpPr/>
          <p:nvPr/>
        </p:nvSpPr>
        <p:spPr>
          <a:xfrm rot="13320000">
            <a:off x="1102360" y="367474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 160"/>
          <p:cNvSpPr/>
          <p:nvPr/>
        </p:nvSpPr>
        <p:spPr>
          <a:xfrm rot="3300000">
            <a:off x="2736850" y="248793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 160"/>
          <p:cNvSpPr/>
          <p:nvPr/>
        </p:nvSpPr>
        <p:spPr>
          <a:xfrm rot="16860000">
            <a:off x="4804410" y="220091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 160"/>
          <p:cNvSpPr/>
          <p:nvPr/>
        </p:nvSpPr>
        <p:spPr>
          <a:xfrm rot="13320000">
            <a:off x="6436360" y="3237865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60"/>
          <p:cNvSpPr/>
          <p:nvPr/>
        </p:nvSpPr>
        <p:spPr>
          <a:xfrm rot="9960000">
            <a:off x="8317230" y="3296920"/>
            <a:ext cx="556260" cy="16764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1144</Words>
  <Application>WPS 演示</Application>
  <PresentationFormat>全屏显示(16:9)</PresentationFormat>
  <Paragraphs>181</Paragraphs>
  <Slides>33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33</vt:i4>
      </vt:variant>
    </vt:vector>
  </HeadingPairs>
  <TitlesOfParts>
    <vt:vector size="36" baseType="lpstr">
      <vt:lpstr>Office 主题</vt:lpstr>
      <vt:lpstr>3_Office 主题 - Default</vt:lpstr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User</cp:lastModifiedBy>
  <cp:revision>326</cp:revision>
  <dcterms:created xsi:type="dcterms:W3CDTF">2017-01-09T09:44:00Z</dcterms:created>
  <dcterms:modified xsi:type="dcterms:W3CDTF">2019-11-07T12:22:41Z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